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  <p:sldMasterId id="2147483660" r:id="rId2"/>
    <p:sldMasterId id="2147483659" r:id="rId3"/>
  </p:sldMasterIdLst>
  <p:notesMasterIdLst>
    <p:notesMasterId r:id="rId14"/>
  </p:notesMasterIdLst>
  <p:sldIdLst>
    <p:sldId id="293" r:id="rId4"/>
    <p:sldId id="292" r:id="rId5"/>
    <p:sldId id="294" r:id="rId6"/>
    <p:sldId id="285" r:id="rId7"/>
    <p:sldId id="286" r:id="rId8"/>
    <p:sldId id="287" r:id="rId9"/>
    <p:sldId id="288" r:id="rId10"/>
    <p:sldId id="289" r:id="rId11"/>
    <p:sldId id="290" r:id="rId12"/>
    <p:sldId id="291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DEF"/>
    <a:srgbClr val="FF6C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6B8EF6-F8A4-7AB8-7F88-BD27EDEFE434}" v="2" dt="2021-12-02T05:38:51.155"/>
    <p1510:client id="{14D01024-C9C5-DA47-B5B3-F55C2D2478EC}" v="190" dt="2021-12-09T08:20:30.219"/>
    <p1510:client id="{1D00F415-21C9-126B-D811-EECC4BD1021F}" v="336" dt="2021-12-08T16:55:26.595"/>
    <p1510:client id="{35AAA831-2A0B-9B0F-7EFA-DC1609378AD5}" v="118" dt="2021-12-09T10:45:05.636"/>
    <p1510:client id="{3AE1814E-29CF-098E-6F63-66198B5ED3F9}" v="1226" dt="2021-12-09T10:42:43.371"/>
    <p1510:client id="{58A5EECA-69F4-A2C6-FD0E-DB58BAABE3E1}" v="170" dt="2021-12-08T11:52:11.015"/>
    <p1510:client id="{8D6854E7-4F17-FE40-59D2-55336647B245}" v="392" dt="2021-12-08T17:31:06.388"/>
    <p1510:client id="{9B98CC73-29DD-93A7-FC2D-A6D48B039FBD}" v="645" dt="2022-01-31T08:00:29.458"/>
    <p1510:client id="{9BFC776D-9240-A62B-7277-02C9E30D22CA}" v="479" dt="2021-12-08T17:59:18.181"/>
    <p1510:client id="{C89ACF45-C2F8-E76F-58EF-8272F11558CB}" v="235" dt="2021-12-02T10:05:05.975"/>
    <p1510:client id="{E143B352-6C6B-8238-531D-573B4674CE9C}" v="2349" dt="2021-12-07T09:23:16.743"/>
    <p1510:client id="{EFCDE790-F7A8-3349-1351-42796E12D893}" v="2512" dt="2021-12-17T11:19:57.635"/>
    <p1510:client id="{F0997DAC-AB05-AC6A-0F70-E9C2083FACC0}" v="6" dt="2021-12-18T05:34:09.7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8C9AAD-6B40-4CA2-A4BF-CDFBEDF9D5C7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90CD82-FE7C-405F-BA97-1715921069F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0245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55A5C5-A3B4-4CF4-AB08-E9A4441B4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D702564-DDF7-4EA5-9995-43125A449E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C6B7BA4-4DE2-4CB3-AEDB-D3AF6D9B9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C1D670-DF52-4A29-AAAC-477789FE2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AB33595-D96A-444F-87B3-A3ABC42DE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012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E7AC7-4DB5-439C-92C3-D7544C47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A64A617-E67A-4A63-B23B-CE922D0518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9B0535C-0BB8-4283-9942-B7B968019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6A8E8A8-530A-4DAB-A534-EABBCDD8D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14C257-3C70-4274-8407-A149E13B2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1818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922996C-21BD-4B88-8BDF-CECA338568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449F440-F34D-4382-B1B5-D9267C702A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1309AB-0117-4943-95F9-D2CE486CC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D012BE-E144-40CB-A4A2-ADEA42BD8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F6AB4C-7862-4F2B-BD3A-C2B91872D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03621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4930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243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34514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0805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5483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4975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08039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418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908685-82C4-4E64-BCAC-9FD468EF3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C43A80-886A-4578-B8FF-568FEF845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BD4458-F02B-4F05-9615-CB960C49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4FD764-1893-4475-852B-7986BDB31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4EF597-FCB3-4090-A30E-AEC165B8E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28785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274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5151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16950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248C94-FBD4-454E-9A5A-7D8ACC14A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D9AB7B0-8376-4AD7-B914-647104CA1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B6BB7D-6732-461F-9BE1-9A347AB7D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B96236-40FA-4CE6-AA0C-18833ACC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D90418-1D46-486B-BFD7-A950D619F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1244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5E9151-2FE9-40AF-8956-C49996E1E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B0D750-0F1A-4BDB-9A70-1ACFC3CAC2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F803026-660A-4DE4-B6AA-68BEF9C8C5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43641ED-EB7B-42D2-8878-3AB998CA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526CCA-6215-4729-8C71-0D6D6B9AD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BCA965-6785-482F-9D95-21FC45548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3185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18750A-9459-4A69-9A91-E35080F67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F096C9B-A6A9-4718-940E-A90DC0FEB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2926D92-7C07-483B-8283-AF966F762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382456A-0B0F-4AF4-8CA5-74973E8D8B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96D8A12-63AC-4E3B-9B89-D6D647FB20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34FFC2D-077A-4DC2-9784-AA33F7D77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2C9B40C-D1FD-4E7A-880A-013E225F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97C3917-66C6-4CD8-B494-3AE42AF5E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323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A3B0A1-E4C6-4C88-91EE-48A1D1567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8C66EBB-A841-4BA3-99B3-1E0C69CBC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4631029-B210-4664-9FAF-A26D0F9B7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66B4223-F9F2-475C-9A4E-60054830A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8954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BD62D06-9C24-4F1D-8C65-9F7088D28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348469-D098-493D-8A52-0C8D6484D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0103FC5-56AE-4FDA-82AD-3E2EA7F76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3160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84CC4F-4485-449E-88B7-D300610A7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E9B1FD-526C-4EF7-8C70-97640E901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4FE1293-9C73-44B7-88FE-73D294995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A43F221-7F1C-494C-B14A-484FF6525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BC399CB-6ABE-4E83-B848-194B350A8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284F730-BB7E-4406-8A33-6464806C9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09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0EC284-FE98-43CE-9174-708DD8B2B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835D1E6-BD0A-47CF-AF42-3898DC5D32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3FC13DF-710B-4EF8-84A7-B01D9D8C8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62347D-B353-409F-9A8C-530262A92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9911E9-04B6-46D9-96C1-F118B23B6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55408E-FD27-43F9-87E1-AF93B3159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0405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4A49D5-41C7-40B8-8B64-D1A64F168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5656362-6D31-4D42-8070-18321197D2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25F88D-901B-4707-92CA-C9CE826429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8C3D8-567B-47E3-87B5-079146EAABE3}" type="datetimeFigureOut">
              <a:rPr lang="ru-RU" smtClean="0"/>
              <a:t>30.01.2022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2C3F4D-A650-4520-B5BF-4CF4A68845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C63D287-D752-48EC-B6D1-C2665CDB1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BDFC3-3E29-4ADE-BAEE-427129B23C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3489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1375A-C223-44C8-917C-F7C3A1BCD50F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30/01/2022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3841B-0DB4-4C99-B5E5-79625F01DBF7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8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0.jpeg"/><Relationship Id="rId7" Type="http://schemas.openxmlformats.org/officeDocument/2006/relationships/image" Target="../media/image6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 txBox="1">
            <a:spLocks/>
          </p:cNvSpPr>
          <p:nvPr/>
        </p:nvSpPr>
        <p:spPr>
          <a:xfrm>
            <a:off x="1128585" y="2987758"/>
            <a:ext cx="9695934" cy="190835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ja-JP" b="1" dirty="0">
                <a:solidFill>
                  <a:srgbClr val="002060"/>
                </a:solidFill>
              </a:rPr>
              <a:t>Страновой офис ЮНИСЕФ в Казахстане </a:t>
            </a:r>
          </a:p>
          <a:p>
            <a:pPr algn="ctr">
              <a:lnSpc>
                <a:spcPct val="100000"/>
              </a:lnSpc>
            </a:pPr>
            <a:r>
              <a:rPr lang="ru-RU" altLang="ja-JP" b="1" dirty="0">
                <a:solidFill>
                  <a:srgbClr val="002060"/>
                </a:solidFill>
              </a:rPr>
              <a:t>- Навыки для девочек: программа по разработке наноспутников</a:t>
            </a:r>
            <a:endParaRPr lang="ja-JP" altLang="en-US" b="1" dirty="0">
              <a:solidFill>
                <a:srgbClr val="002060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0" y="6025857"/>
            <a:ext cx="12192000" cy="836713"/>
          </a:xfrm>
          <a:prstGeom prst="rect">
            <a:avLst/>
          </a:prstGeom>
          <a:solidFill>
            <a:srgbClr val="00AD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295" y="6025857"/>
            <a:ext cx="5401429" cy="828793"/>
          </a:xfrm>
          <a:prstGeom prst="rect">
            <a:avLst/>
          </a:prstGeom>
        </p:spPr>
      </p:pic>
      <p:grpSp>
        <p:nvGrpSpPr>
          <p:cNvPr id="8" name="Группа 7"/>
          <p:cNvGrpSpPr/>
          <p:nvPr/>
        </p:nvGrpSpPr>
        <p:grpSpPr>
          <a:xfrm>
            <a:off x="1973604" y="147484"/>
            <a:ext cx="8005896" cy="2544045"/>
            <a:chOff x="3341038" y="2904270"/>
            <a:chExt cx="8308378" cy="2696012"/>
          </a:xfrm>
        </p:grpSpPr>
        <p:pic>
          <p:nvPicPr>
            <p:cNvPr id="9" name="Picture 4" descr="https://scontent-arn2-2.xx.fbcdn.net/v/t1.0-9/82983433_103984654497591_8640618899764674560_o.png?_nc_cat=105&amp;_nc_ohc=vvgTRyujNFsAX96XXJm&amp;_nc_ht=scontent-arn2-2.xx&amp;oh=a9453797e03ad817fb44ead8efc39f4f&amp;oe=5ECC24D8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56"/>
            <a:stretch/>
          </p:blipFill>
          <p:spPr bwMode="auto">
            <a:xfrm>
              <a:off x="3341038" y="2904270"/>
              <a:ext cx="7146977" cy="2696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C:\Users\amirkhan\Documents\лого_технопарка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37405" y="2904270"/>
              <a:ext cx="1512011" cy="23171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15150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0">
        <p:split orient="vert"/>
      </p:transition>
    </mc:Choice>
    <mc:Fallback>
      <p:transition spd="slow" advClick="0" advTm="10000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A6C5A54D-B5D9-433A-B7F8-D795EB4E63C7}"/>
              </a:ext>
            </a:extLst>
          </p:cNvPr>
          <p:cNvGrpSpPr/>
          <p:nvPr/>
        </p:nvGrpSpPr>
        <p:grpSpPr>
          <a:xfrm>
            <a:off x="4680211" y="663615"/>
            <a:ext cx="2185325" cy="1977884"/>
            <a:chOff x="4680211" y="663615"/>
            <a:chExt cx="2185325" cy="197788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EFB4E3B-59B6-4C98-A6D1-2B886C7EC654}"/>
                </a:ext>
              </a:extLst>
            </p:cNvPr>
            <p:cNvSpPr txBox="1"/>
            <p:nvPr/>
          </p:nvSpPr>
          <p:spPr>
            <a:xfrm>
              <a:off x="4994475" y="663615"/>
              <a:ext cx="163395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/>
                <a:t>Класс</a:t>
              </a:r>
              <a:r>
                <a:rPr lang="en-US" b="1" dirty="0"/>
                <a:t> Satellite</a:t>
              </a:r>
              <a:endParaRPr lang="en-US" b="1" dirty="0">
                <a:cs typeface="Calibri"/>
              </a:endParaRPr>
            </a:p>
          </p:txBody>
        </p:sp>
        <p:pic>
          <p:nvPicPr>
            <p:cNvPr id="6" name="Picture 7">
              <a:extLst>
                <a:ext uri="{FF2B5EF4-FFF2-40B4-BE49-F238E27FC236}">
                  <a16:creationId xmlns:a16="http://schemas.microsoft.com/office/drawing/2014/main" id="{9334E7D5-0B60-4A53-9A47-C99F3F15A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0211" y="1187791"/>
              <a:ext cx="2185325" cy="145370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1D47688-35E2-42F1-BD2B-D90E689C053B}"/>
              </a:ext>
            </a:extLst>
          </p:cNvPr>
          <p:cNvGrpSpPr/>
          <p:nvPr/>
        </p:nvGrpSpPr>
        <p:grpSpPr>
          <a:xfrm>
            <a:off x="1396676" y="2722532"/>
            <a:ext cx="2855843" cy="3070268"/>
            <a:chOff x="1396676" y="2843337"/>
            <a:chExt cx="2855843" cy="3070268"/>
          </a:xfrm>
        </p:grpSpPr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AE4EB7AB-6F75-41FC-B108-28BCCD3235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273" t="19188" r="25061" b="6642"/>
            <a:stretch/>
          </p:blipFill>
          <p:spPr>
            <a:xfrm>
              <a:off x="1648081" y="3728692"/>
              <a:ext cx="1518250" cy="155478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68D42DB7-4284-4745-B2CF-57584688701F}"/>
                </a:ext>
              </a:extLst>
            </p:cNvPr>
            <p:cNvSpPr/>
            <p:nvPr/>
          </p:nvSpPr>
          <p:spPr>
            <a:xfrm rot="2460000">
              <a:off x="3895633" y="2843337"/>
              <a:ext cx="356886" cy="578735"/>
            </a:xfrm>
            <a:prstGeom prst="downArrow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217B7B2-7C0E-4F27-8928-3F948AB03156}"/>
                </a:ext>
              </a:extLst>
            </p:cNvPr>
            <p:cNvSpPr txBox="1"/>
            <p:nvPr/>
          </p:nvSpPr>
          <p:spPr>
            <a:xfrm>
              <a:off x="1396676" y="5544273"/>
              <a:ext cx="2164465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/>
                <a:t>Класс</a:t>
              </a:r>
              <a:r>
                <a:rPr lang="en-US" b="1" dirty="0"/>
                <a:t> </a:t>
              </a:r>
              <a:r>
                <a:rPr lang="en-US" b="1" dirty="0" err="1"/>
                <a:t>NanoSatellite</a:t>
              </a:r>
              <a:endParaRPr lang="en-US" b="1" dirty="0" err="1">
                <a:cs typeface="Calibri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FEB3FE1-CB8E-49E3-A2F5-6A9038750BF1}"/>
              </a:ext>
            </a:extLst>
          </p:cNvPr>
          <p:cNvGrpSpPr/>
          <p:nvPr/>
        </p:nvGrpSpPr>
        <p:grpSpPr>
          <a:xfrm>
            <a:off x="4705107" y="2826517"/>
            <a:ext cx="2434540" cy="2966634"/>
            <a:chOff x="4705107" y="2956615"/>
            <a:chExt cx="2434540" cy="2966634"/>
          </a:xfrm>
        </p:grpSpPr>
        <p:pic>
          <p:nvPicPr>
            <p:cNvPr id="8" name="Picture 8">
              <a:extLst>
                <a:ext uri="{FF2B5EF4-FFF2-40B4-BE49-F238E27FC236}">
                  <a16:creationId xmlns:a16="http://schemas.microsoft.com/office/drawing/2014/main" id="{6139EA6D-D637-49BE-8A05-B6946054DE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0526" t="14859" r="40351" b="12851"/>
            <a:stretch/>
          </p:blipFill>
          <p:spPr>
            <a:xfrm>
              <a:off x="4965539" y="3721716"/>
              <a:ext cx="1733365" cy="158667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1" name="Arrow: Down 10">
              <a:extLst>
                <a:ext uri="{FF2B5EF4-FFF2-40B4-BE49-F238E27FC236}">
                  <a16:creationId xmlns:a16="http://schemas.microsoft.com/office/drawing/2014/main" id="{DD938DFB-DAD9-4970-95B2-F2A7AEDD164E}"/>
                </a:ext>
              </a:extLst>
            </p:cNvPr>
            <p:cNvSpPr/>
            <p:nvPr/>
          </p:nvSpPr>
          <p:spPr>
            <a:xfrm>
              <a:off x="5573962" y="2956615"/>
              <a:ext cx="356886" cy="578735"/>
            </a:xfrm>
            <a:prstGeom prst="downArrow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02C9073-2A1E-4F59-BAC2-782FBFDE06FC}"/>
                </a:ext>
              </a:extLst>
            </p:cNvPr>
            <p:cNvSpPr txBox="1"/>
            <p:nvPr/>
          </p:nvSpPr>
          <p:spPr>
            <a:xfrm>
              <a:off x="4705107" y="5553917"/>
              <a:ext cx="2434540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/>
                <a:t>Класс</a:t>
              </a:r>
              <a:r>
                <a:rPr lang="en-US" b="1" dirty="0"/>
                <a:t> </a:t>
              </a:r>
              <a:r>
                <a:rPr lang="en-US" b="1" dirty="0" err="1"/>
                <a:t>WeatherSatellite</a:t>
              </a:r>
              <a:endParaRPr lang="en-US" b="1" dirty="0" err="1">
                <a:cs typeface="Calibri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957B107-DC72-436A-94BC-DEAE39E69CF2}"/>
              </a:ext>
            </a:extLst>
          </p:cNvPr>
          <p:cNvGrpSpPr/>
          <p:nvPr/>
        </p:nvGrpSpPr>
        <p:grpSpPr>
          <a:xfrm>
            <a:off x="7450262" y="2768996"/>
            <a:ext cx="3809102" cy="3064502"/>
            <a:chOff x="7478140" y="2945557"/>
            <a:chExt cx="3809102" cy="3064502"/>
          </a:xfrm>
        </p:grpSpPr>
        <p:pic>
          <p:nvPicPr>
            <p:cNvPr id="9" name="Picture 10">
              <a:extLst>
                <a:ext uri="{FF2B5EF4-FFF2-40B4-BE49-F238E27FC236}">
                  <a16:creationId xmlns:a16="http://schemas.microsoft.com/office/drawing/2014/main" id="{5052DC5A-C4ED-431C-9EFE-CA6E709013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10407" b="565"/>
            <a:stretch/>
          </p:blipFill>
          <p:spPr>
            <a:xfrm>
              <a:off x="8360780" y="3759264"/>
              <a:ext cx="1904640" cy="1693018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20" name="Arrow: Down 19">
              <a:extLst>
                <a:ext uri="{FF2B5EF4-FFF2-40B4-BE49-F238E27FC236}">
                  <a16:creationId xmlns:a16="http://schemas.microsoft.com/office/drawing/2014/main" id="{BF35CF30-B3A3-4691-86E6-A5843CF9912E}"/>
                </a:ext>
              </a:extLst>
            </p:cNvPr>
            <p:cNvSpPr/>
            <p:nvPr/>
          </p:nvSpPr>
          <p:spPr>
            <a:xfrm rot="19080000">
              <a:off x="7478140" y="2945557"/>
              <a:ext cx="356886" cy="578735"/>
            </a:xfrm>
            <a:prstGeom prst="downArrow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E2D5E99-8471-424F-A737-BC87887B60B4}"/>
                </a:ext>
              </a:extLst>
            </p:cNvPr>
            <p:cNvSpPr txBox="1"/>
            <p:nvPr/>
          </p:nvSpPr>
          <p:spPr>
            <a:xfrm>
              <a:off x="8052119" y="5640727"/>
              <a:ext cx="3235123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/>
                <a:t>Класс</a:t>
              </a:r>
              <a:r>
                <a:rPr lang="en-US" b="1" dirty="0"/>
                <a:t> </a:t>
              </a:r>
              <a:r>
                <a:rPr lang="en-US" b="1" dirty="0" err="1"/>
                <a:t>CommunicationsSatellite</a:t>
              </a:r>
              <a:endParaRPr lang="en-US" b="1" dirty="0" err="1">
                <a:cs typeface="Calibri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2C25D5-7C3B-4179-B499-BAD879144EB0}"/>
              </a:ext>
            </a:extLst>
          </p:cNvPr>
          <p:cNvGrpSpPr/>
          <p:nvPr/>
        </p:nvGrpSpPr>
        <p:grpSpPr>
          <a:xfrm>
            <a:off x="3908316" y="596121"/>
            <a:ext cx="6798077" cy="2392101"/>
            <a:chOff x="3852560" y="568243"/>
            <a:chExt cx="6798077" cy="239210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D79BED5-AB01-40AA-9193-84007EE37139}"/>
                </a:ext>
              </a:extLst>
            </p:cNvPr>
            <p:cNvSpPr txBox="1"/>
            <p:nvPr/>
          </p:nvSpPr>
          <p:spPr>
            <a:xfrm>
              <a:off x="7907438" y="1473843"/>
              <a:ext cx="2743199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i="1" dirty="0" err="1">
                  <a:solidFill>
                    <a:srgbClr val="00ADEF"/>
                  </a:solidFill>
                </a:rPr>
                <a:t>Класс</a:t>
              </a:r>
              <a:r>
                <a:rPr lang="en-US" i="1" dirty="0">
                  <a:solidFill>
                    <a:srgbClr val="00ADEF"/>
                  </a:solidFill>
                </a:rPr>
                <a:t> </a:t>
              </a:r>
              <a:r>
                <a:rPr lang="en-US" i="1" dirty="0" err="1">
                  <a:solidFill>
                    <a:srgbClr val="00ADEF"/>
                  </a:solidFill>
                </a:rPr>
                <a:t>родитель</a:t>
              </a:r>
              <a:endParaRPr lang="en-US" i="1" dirty="0">
                <a:solidFill>
                  <a:srgbClr val="00ADEF"/>
                </a:solidFill>
                <a:cs typeface="Calibri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D7FB15C-665F-4651-B0C3-37088FC196E5}"/>
                </a:ext>
              </a:extLst>
            </p:cNvPr>
            <p:cNvSpPr/>
            <p:nvPr/>
          </p:nvSpPr>
          <p:spPr>
            <a:xfrm>
              <a:off x="3852560" y="568243"/>
              <a:ext cx="3800354" cy="2392101"/>
            </a:xfrm>
            <a:prstGeom prst="ellipse">
              <a:avLst/>
            </a:prstGeom>
            <a:noFill/>
            <a:ln w="28575"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604EF16-DE00-49FF-82FE-11BDE44A7B5A}"/>
              </a:ext>
            </a:extLst>
          </p:cNvPr>
          <p:cNvGrpSpPr/>
          <p:nvPr/>
        </p:nvGrpSpPr>
        <p:grpSpPr>
          <a:xfrm>
            <a:off x="229565" y="1183827"/>
            <a:ext cx="3748532" cy="1214744"/>
            <a:chOff x="229565" y="1183827"/>
            <a:chExt cx="3748532" cy="121474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4EBC7A9-DDCB-4D9B-9582-878616CB591F}"/>
                </a:ext>
              </a:extLst>
            </p:cNvPr>
            <p:cNvSpPr txBox="1"/>
            <p:nvPr/>
          </p:nvSpPr>
          <p:spPr>
            <a:xfrm>
              <a:off x="697591" y="1183827"/>
              <a:ext cx="3280506" cy="120032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i="1" dirty="0"/>
                <a:t>    </a:t>
              </a:r>
              <a:r>
                <a:rPr lang="en-US" i="1" dirty="0" err="1"/>
                <a:t>Все</a:t>
              </a:r>
              <a:r>
                <a:rPr lang="en-US" i="1" dirty="0"/>
                <a:t> </a:t>
              </a:r>
              <a:r>
                <a:rPr lang="en-US" i="1" dirty="0" err="1"/>
                <a:t>поля</a:t>
              </a:r>
              <a:r>
                <a:rPr lang="en-US" i="1" dirty="0"/>
                <a:t> и </a:t>
              </a:r>
              <a:r>
                <a:rPr lang="en-US" i="1" dirty="0" err="1"/>
                <a:t>методы</a:t>
              </a:r>
              <a:r>
                <a:rPr lang="en-US" i="1" dirty="0"/>
                <a:t> </a:t>
              </a:r>
              <a:r>
                <a:rPr lang="en-US" i="1" dirty="0" err="1"/>
                <a:t>наследуются</a:t>
              </a:r>
              <a:r>
                <a:rPr lang="en-US" i="1" dirty="0"/>
                <a:t> и </a:t>
              </a:r>
              <a:r>
                <a:rPr lang="en-US" i="1" dirty="0" err="1"/>
                <a:t>могут</a:t>
              </a:r>
              <a:r>
                <a:rPr lang="en-US" i="1" dirty="0"/>
                <a:t> </a:t>
              </a:r>
              <a:r>
                <a:rPr lang="en-US" i="1" dirty="0" err="1"/>
                <a:t>быть</a:t>
              </a:r>
              <a:r>
                <a:rPr lang="en-US" i="1" dirty="0"/>
                <a:t> </a:t>
              </a:r>
              <a:r>
                <a:rPr lang="en-US" i="1" dirty="0" err="1"/>
                <a:t>использованы</a:t>
              </a:r>
              <a:r>
                <a:rPr lang="en-US" i="1" dirty="0"/>
                <a:t> в </a:t>
              </a:r>
              <a:r>
                <a:rPr lang="en-US" i="1" dirty="0" err="1"/>
                <a:t>классе</a:t>
              </a:r>
              <a:r>
                <a:rPr lang="en-US" i="1" dirty="0"/>
                <a:t> </a:t>
              </a:r>
              <a:r>
                <a:rPr lang="en-US" i="1" dirty="0" err="1"/>
                <a:t>наследнике</a:t>
              </a:r>
              <a:endParaRPr lang="en-US" i="1">
                <a:cs typeface="Calibri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4E56CCC-5EAC-4DDD-B50D-FF080313D5A7}"/>
                </a:ext>
              </a:extLst>
            </p:cNvPr>
            <p:cNvSpPr txBox="1"/>
            <p:nvPr/>
          </p:nvSpPr>
          <p:spPr>
            <a:xfrm>
              <a:off x="229565" y="1290575"/>
              <a:ext cx="621174" cy="110799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sz="6600" dirty="0">
                  <a:solidFill>
                    <a:srgbClr val="00ADEF"/>
                  </a:solidFill>
                </a:rPr>
                <a:t>!</a:t>
              </a:r>
              <a:endParaRPr lang="en-US" sz="6600">
                <a:solidFill>
                  <a:srgbClr val="00ADEF"/>
                </a:solidFill>
                <a:cs typeface="Calibri"/>
              </a:endParaRPr>
            </a:p>
          </p:txBody>
        </p:sp>
      </p:grp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31166C1-5C4C-4D9F-9256-05E162F65ED6}"/>
              </a:ext>
            </a:extLst>
          </p:cNvPr>
          <p:cNvSpPr>
            <a:spLocks noGrp="1"/>
          </p:cNvSpPr>
          <p:nvPr/>
        </p:nvSpPr>
        <p:spPr>
          <a:xfrm>
            <a:off x="0" y="0"/>
            <a:ext cx="12192000" cy="441196"/>
          </a:xfrm>
          <a:prstGeom prst="rect">
            <a:avLst/>
          </a:prstGeom>
          <a:solidFill>
            <a:srgbClr val="001D3C">
              <a:alpha val="5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b="1" dirty="0">
                <a:solidFill>
                  <a:schemeClr val="bg1"/>
                </a:solidFill>
                <a:latin typeface="Arial"/>
                <a:cs typeface="Arial"/>
              </a:rPr>
              <a:t>   7. Наследование</a:t>
            </a:r>
          </a:p>
        </p:txBody>
      </p:sp>
      <p:grpSp>
        <p:nvGrpSpPr>
          <p:cNvPr id="7" name="Группа 8">
            <a:extLst>
              <a:ext uri="{FF2B5EF4-FFF2-40B4-BE49-F238E27FC236}">
                <a16:creationId xmlns:a16="http://schemas.microsoft.com/office/drawing/2014/main" id="{3DE33D12-EB39-4F94-86E3-931CA24BAAB3}"/>
              </a:ext>
            </a:extLst>
          </p:cNvPr>
          <p:cNvGrpSpPr/>
          <p:nvPr/>
        </p:nvGrpSpPr>
        <p:grpSpPr>
          <a:xfrm>
            <a:off x="0" y="6016564"/>
            <a:ext cx="12192000" cy="838253"/>
            <a:chOff x="0" y="6025857"/>
            <a:chExt cx="12192000" cy="838253"/>
          </a:xfrm>
        </p:grpSpPr>
        <p:grpSp>
          <p:nvGrpSpPr>
            <p:cNvPr id="38" name="Группа 9">
              <a:extLst>
                <a:ext uri="{FF2B5EF4-FFF2-40B4-BE49-F238E27FC236}">
                  <a16:creationId xmlns:a16="http://schemas.microsoft.com/office/drawing/2014/main" id="{EF054FA1-E42D-4EAE-B4C6-C7F6E964A966}"/>
                </a:ext>
              </a:extLst>
            </p:cNvPr>
            <p:cNvGrpSpPr/>
            <p:nvPr/>
          </p:nvGrpSpPr>
          <p:grpSpPr>
            <a:xfrm>
              <a:off x="0" y="6025857"/>
              <a:ext cx="12192000" cy="838253"/>
              <a:chOff x="0" y="6025857"/>
              <a:chExt cx="12192000" cy="838253"/>
            </a:xfrm>
          </p:grpSpPr>
          <p:sp>
            <p:nvSpPr>
              <p:cNvPr id="40" name="Прямоугольник 11">
                <a:extLst>
                  <a:ext uri="{FF2B5EF4-FFF2-40B4-BE49-F238E27FC236}">
                    <a16:creationId xmlns:a16="http://schemas.microsoft.com/office/drawing/2014/main" id="{3D5ABB13-1496-4438-ABE1-04DE34F163D6}"/>
                  </a:ext>
                </a:extLst>
              </p:cNvPr>
              <p:cNvSpPr/>
              <p:nvPr/>
            </p:nvSpPr>
            <p:spPr>
              <a:xfrm>
                <a:off x="0" y="6025857"/>
                <a:ext cx="12192000" cy="836713"/>
              </a:xfrm>
              <a:prstGeom prst="rect">
                <a:avLst/>
              </a:prstGeom>
              <a:solidFill>
                <a:srgbClr val="00AD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41" name="Рисунок 12">
                <a:extLst>
                  <a:ext uri="{FF2B5EF4-FFF2-40B4-BE49-F238E27FC236}">
                    <a16:creationId xmlns:a16="http://schemas.microsoft.com/office/drawing/2014/main" id="{401BA25F-3B64-48A5-9154-99C809A704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5414" y="6025857"/>
                <a:ext cx="5401429" cy="838253"/>
              </a:xfrm>
              <a:prstGeom prst="rect">
                <a:avLst/>
              </a:prstGeom>
            </p:spPr>
          </p:pic>
          <p:pic>
            <p:nvPicPr>
              <p:cNvPr id="42" name="Picture 41" descr="&amp;Kcy;&amp;acy;&amp;rcy;&amp;tcy;&amp;icy;&amp;ncy;&amp;kcy;&amp;icy; &amp;pcy;&amp;ocy; &amp;zcy;&amp;acy;&amp;pcy;&amp;rcy;&amp;ocy;&amp;scy;&amp;ucy; kaznu logo">
                <a:extLst>
                  <a:ext uri="{FF2B5EF4-FFF2-40B4-BE49-F238E27FC236}">
                    <a16:creationId xmlns:a16="http://schemas.microsoft.com/office/drawing/2014/main" id="{985B4BBE-A975-4029-9F92-876E2A27F72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504" y="6075220"/>
                <a:ext cx="760309" cy="7647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10EDC03F-D405-4320-B99C-A710D3CFBBB5}"/>
                  </a:ext>
                </a:extLst>
              </p:cNvPr>
              <p:cNvSpPr txBox="1"/>
              <p:nvPr/>
            </p:nvSpPr>
            <p:spPr>
              <a:xfrm>
                <a:off x="702343" y="6211297"/>
                <a:ext cx="20882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kaznu.kz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sciencepark.kz</a:t>
                </a:r>
                <a:endParaRPr lang="ru-RU" sz="1200" b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  <p:pic>
          <p:nvPicPr>
            <p:cNvPr id="39" name="Рисунок 10">
              <a:extLst>
                <a:ext uri="{FF2B5EF4-FFF2-40B4-BE49-F238E27FC236}">
                  <a16:creationId xmlns:a16="http://schemas.microsoft.com/office/drawing/2014/main" id="{0E35D2AD-B016-425C-8052-4BE8EEAC4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1682" y="6108993"/>
              <a:ext cx="2644857" cy="7062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57197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2256102" y="5402973"/>
            <a:ext cx="853195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solidFill>
                  <a:srgbClr val="074D67"/>
                </a:solidFill>
                <a:latin typeface="Futura Md BT" panose="020B0602020204020303" pitchFamily="34" charset="0"/>
              </a:rPr>
              <a:t>UNEPG является совместным проектом </a:t>
            </a:r>
            <a:r>
              <a:rPr lang="ru-RU" sz="2000" dirty="0">
                <a:solidFill>
                  <a:srgbClr val="00B0F0"/>
                </a:solidFill>
                <a:latin typeface="Futura Md BT" panose="020B0602020204020303" pitchFamily="34" charset="0"/>
              </a:rPr>
              <a:t>ЮНИСЕФ Казахстан </a:t>
            </a:r>
            <a:r>
              <a:rPr lang="ru-RU" sz="2000" dirty="0">
                <a:solidFill>
                  <a:srgbClr val="074D67"/>
                </a:solidFill>
                <a:latin typeface="Futura Md BT" panose="020B0602020204020303" pitchFamily="34" charset="0"/>
              </a:rPr>
              <a:t>и Казахского национального университета имени аль–</a:t>
            </a:r>
            <a:r>
              <a:rPr lang="ru-RU" sz="2000" dirty="0" err="1">
                <a:solidFill>
                  <a:srgbClr val="074D67"/>
                </a:solidFill>
                <a:latin typeface="Futura Md BT" panose="020B0602020204020303" pitchFamily="34" charset="0"/>
              </a:rPr>
              <a:t>Фараби</a:t>
            </a:r>
            <a:endParaRPr lang="ru-RU" sz="2000" dirty="0">
              <a:solidFill>
                <a:srgbClr val="074D67"/>
              </a:solidFill>
              <a:latin typeface="Futura Md BT" panose="020B0602020204020303" pitchFamily="34" charset="0"/>
            </a:endParaRPr>
          </a:p>
        </p:txBody>
      </p:sp>
      <p:sp>
        <p:nvSpPr>
          <p:cNvPr id="10" name="タイトル 1"/>
          <p:cNvSpPr txBox="1">
            <a:spLocks/>
          </p:cNvSpPr>
          <p:nvPr/>
        </p:nvSpPr>
        <p:spPr>
          <a:xfrm>
            <a:off x="560914" y="0"/>
            <a:ext cx="11352942" cy="16130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sz="2800" dirty="0">
                <a:solidFill>
                  <a:srgbClr val="FCB414"/>
                </a:solidFill>
                <a:latin typeface="Futura Md BT" panose="020B0602020204020303" pitchFamily="34" charset="0"/>
              </a:rPr>
              <a:t>Запусти свою мечту</a:t>
            </a:r>
            <a:r>
              <a:rPr lang="en-US" sz="2800" dirty="0">
                <a:solidFill>
                  <a:srgbClr val="FCB414"/>
                </a:solidFill>
                <a:latin typeface="Futura Md BT" panose="020B0602020204020303" pitchFamily="34" charset="0"/>
              </a:rPr>
              <a:t>: </a:t>
            </a:r>
            <a:r>
              <a:rPr lang="ru-RU" sz="2800" dirty="0">
                <a:solidFill>
                  <a:prstClr val="black"/>
                </a:solidFill>
                <a:latin typeface="Futura Md BT" panose="020B0602020204020303" pitchFamily="34" charset="0"/>
              </a:rPr>
              <a:t>Образовательная программа по разработке наноспутников UniSat для девочек (UNEPG)</a:t>
            </a:r>
            <a:endParaRPr lang="ja-JP" altLang="en-US" sz="2800" dirty="0">
              <a:solidFill>
                <a:prstClr val="black"/>
              </a:solidFill>
              <a:latin typeface="Futura Md BT" panose="020B06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365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0">
        <p:split orient="vert"/>
      </p:transition>
    </mc:Choice>
    <mc:Fallback>
      <p:transition spd="slow" advClick="0" advTm="1000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79419" y="1171049"/>
            <a:ext cx="7585788" cy="381622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 txBox="1"/>
          <p:nvPr/>
        </p:nvSpPr>
        <p:spPr>
          <a:xfrm>
            <a:off x="1601371" y="215648"/>
            <a:ext cx="117717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3200" b="1" dirty="0" err="1">
                <a:solidFill>
                  <a:srgbClr val="001D3C"/>
                </a:solidFill>
                <a:latin typeface="Arial"/>
                <a:ea typeface="Arial"/>
                <a:cs typeface="Arial"/>
                <a:sym typeface="Arial"/>
              </a:rPr>
              <a:t>Основы</a:t>
            </a:r>
            <a:r>
              <a:rPr lang="en-US" sz="3200" b="1" dirty="0">
                <a:solidFill>
                  <a:srgbClr val="001D3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1" dirty="0" err="1">
                <a:solidFill>
                  <a:srgbClr val="001D3C"/>
                </a:solidFill>
                <a:latin typeface="Arial"/>
                <a:ea typeface="Arial"/>
                <a:cs typeface="Arial"/>
                <a:sym typeface="Arial"/>
              </a:rPr>
              <a:t>программирования</a:t>
            </a:r>
            <a:r>
              <a:rPr lang="en-US" sz="3200" b="1" i="0" u="none" strike="noStrike" cap="none" dirty="0">
                <a:solidFill>
                  <a:srgbClr val="001D3C"/>
                </a:solidFill>
                <a:latin typeface="Arial"/>
                <a:ea typeface="Arial"/>
                <a:cs typeface="Arial"/>
                <a:sym typeface="Arial"/>
              </a:rPr>
              <a:t> в Python</a:t>
            </a:r>
            <a:endParaRPr lang="en-US" sz="3200" b="1" dirty="0">
              <a:solidFill>
                <a:srgbClr val="001D3C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350519" y="993458"/>
            <a:ext cx="6976755" cy="892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План</a:t>
            </a:r>
            <a:r>
              <a:rPr lang="en-US" sz="32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lang="en-US" b="1" dirty="0">
              <a:solidFill>
                <a:schemeClr val="dk1"/>
              </a:solidFill>
            </a:endParaRPr>
          </a:p>
          <a:p>
            <a:endParaRPr lang="en-US" sz="2000" dirty="0">
              <a:solidFill>
                <a:schemeClr val="dk1"/>
              </a:solidFill>
              <a:cs typeface="Arial"/>
            </a:endParaRPr>
          </a:p>
        </p:txBody>
      </p:sp>
      <p:sp>
        <p:nvSpPr>
          <p:cNvPr id="7" name="Google Shape;107;p15">
            <a:extLst>
              <a:ext uri="{FF2B5EF4-FFF2-40B4-BE49-F238E27FC236}">
                <a16:creationId xmlns:a16="http://schemas.microsoft.com/office/drawing/2014/main" id="{8FFD09E8-193C-499F-BBB1-08D400438D6F}"/>
              </a:ext>
            </a:extLst>
          </p:cNvPr>
          <p:cNvSpPr txBox="1"/>
          <p:nvPr/>
        </p:nvSpPr>
        <p:spPr>
          <a:xfrm>
            <a:off x="5805859" y="1857677"/>
            <a:ext cx="641919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2000" dirty="0">
                <a:solidFill>
                  <a:schemeClr val="dk1"/>
                </a:solidFill>
              </a:rPr>
              <a:t>1) </a:t>
            </a:r>
            <a:r>
              <a:rPr lang="en-US" sz="2000" dirty="0" err="1">
                <a:solidFill>
                  <a:schemeClr val="dk1"/>
                </a:solidFill>
              </a:rPr>
              <a:t>Объектно-ориентированное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программирование</a:t>
            </a:r>
            <a:r>
              <a:rPr lang="en-US" sz="2000" dirty="0">
                <a:solidFill>
                  <a:schemeClr val="dk1"/>
                </a:solidFill>
              </a:rPr>
              <a:t>;</a:t>
            </a:r>
            <a:endParaRPr lang="en-US" sz="2000" dirty="0">
              <a:solidFill>
                <a:schemeClr val="dk1"/>
              </a:solidFill>
              <a:cs typeface="Arial"/>
            </a:endParaRPr>
          </a:p>
        </p:txBody>
      </p:sp>
      <p:sp>
        <p:nvSpPr>
          <p:cNvPr id="10" name="Google Shape;107;p15">
            <a:extLst>
              <a:ext uri="{FF2B5EF4-FFF2-40B4-BE49-F238E27FC236}">
                <a16:creationId xmlns:a16="http://schemas.microsoft.com/office/drawing/2014/main" id="{7C97EF4E-E55A-4CA9-8A44-C47063C326B3}"/>
              </a:ext>
            </a:extLst>
          </p:cNvPr>
          <p:cNvSpPr txBox="1"/>
          <p:nvPr/>
        </p:nvSpPr>
        <p:spPr>
          <a:xfrm>
            <a:off x="5805860" y="2229385"/>
            <a:ext cx="69767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2000" dirty="0">
                <a:solidFill>
                  <a:schemeClr val="dk1"/>
                </a:solidFill>
              </a:rPr>
              <a:t>2) </a:t>
            </a:r>
            <a:r>
              <a:rPr lang="en-US" sz="2000" dirty="0" err="1">
                <a:solidFill>
                  <a:schemeClr val="dk1"/>
                </a:solidFill>
              </a:rPr>
              <a:t>Указатель</a:t>
            </a:r>
            <a:r>
              <a:rPr lang="en-US" sz="2000" dirty="0">
                <a:solidFill>
                  <a:schemeClr val="dk1"/>
                </a:solidFill>
              </a:rPr>
              <a:t> self;</a:t>
            </a:r>
          </a:p>
        </p:txBody>
      </p:sp>
      <p:sp>
        <p:nvSpPr>
          <p:cNvPr id="11" name="Google Shape;107;p15">
            <a:extLst>
              <a:ext uri="{FF2B5EF4-FFF2-40B4-BE49-F238E27FC236}">
                <a16:creationId xmlns:a16="http://schemas.microsoft.com/office/drawing/2014/main" id="{A91F13FC-83A2-425B-BF14-62E9F76FA44F}"/>
              </a:ext>
            </a:extLst>
          </p:cNvPr>
          <p:cNvSpPr txBox="1"/>
          <p:nvPr/>
        </p:nvSpPr>
        <p:spPr>
          <a:xfrm>
            <a:off x="5805859" y="3000677"/>
            <a:ext cx="69767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2000" dirty="0">
                <a:solidFill>
                  <a:schemeClr val="dk1"/>
                </a:solidFill>
              </a:rPr>
              <a:t>4) </a:t>
            </a:r>
            <a:r>
              <a:rPr lang="en-US" sz="2000" dirty="0" err="1">
                <a:solidFill>
                  <a:schemeClr val="dk1"/>
                </a:solidFill>
              </a:rPr>
              <a:t>Методы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объектов</a:t>
            </a:r>
            <a:r>
              <a:rPr lang="en-US" sz="2000" dirty="0">
                <a:solidFill>
                  <a:schemeClr val="dk1"/>
                </a:solidFill>
              </a:rPr>
              <a:t>;</a:t>
            </a:r>
          </a:p>
        </p:txBody>
      </p:sp>
      <p:sp>
        <p:nvSpPr>
          <p:cNvPr id="12" name="Google Shape;107;p15">
            <a:extLst>
              <a:ext uri="{FF2B5EF4-FFF2-40B4-BE49-F238E27FC236}">
                <a16:creationId xmlns:a16="http://schemas.microsoft.com/office/drawing/2014/main" id="{88FA4D31-4CDB-4F95-AB63-C5EC7B168E11}"/>
              </a:ext>
            </a:extLst>
          </p:cNvPr>
          <p:cNvSpPr txBox="1"/>
          <p:nvPr/>
        </p:nvSpPr>
        <p:spPr>
          <a:xfrm>
            <a:off x="5805860" y="3400263"/>
            <a:ext cx="69767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2000" dirty="0">
                <a:solidFill>
                  <a:schemeClr val="dk1"/>
                </a:solidFill>
              </a:rPr>
              <a:t>5) </a:t>
            </a:r>
            <a:r>
              <a:rPr lang="en-US" sz="2000" dirty="0" err="1">
                <a:solidFill>
                  <a:schemeClr val="dk1"/>
                </a:solidFill>
              </a:rPr>
              <a:t>Метод</a:t>
            </a:r>
            <a:r>
              <a:rPr lang="en-US" sz="2000" dirty="0">
                <a:solidFill>
                  <a:schemeClr val="dk1"/>
                </a:solidFill>
              </a:rPr>
              <a:t> __</a:t>
            </a:r>
            <a:r>
              <a:rPr lang="en-US" sz="2000" dirty="0" err="1">
                <a:solidFill>
                  <a:schemeClr val="dk1"/>
                </a:solidFill>
              </a:rPr>
              <a:t>init</a:t>
            </a:r>
            <a:r>
              <a:rPr lang="en-US" sz="2000" dirty="0">
                <a:solidFill>
                  <a:schemeClr val="dk1"/>
                </a:solidFill>
              </a:rPr>
              <a:t>__();</a:t>
            </a:r>
          </a:p>
        </p:txBody>
      </p:sp>
      <p:sp>
        <p:nvSpPr>
          <p:cNvPr id="13" name="Google Shape;107;p15">
            <a:extLst>
              <a:ext uri="{FF2B5EF4-FFF2-40B4-BE49-F238E27FC236}">
                <a16:creationId xmlns:a16="http://schemas.microsoft.com/office/drawing/2014/main" id="{1898BD93-BF7C-4137-BEC9-9170156CBBE9}"/>
              </a:ext>
            </a:extLst>
          </p:cNvPr>
          <p:cNvSpPr txBox="1"/>
          <p:nvPr/>
        </p:nvSpPr>
        <p:spPr>
          <a:xfrm>
            <a:off x="5805860" y="3799848"/>
            <a:ext cx="69767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2000" dirty="0">
                <a:solidFill>
                  <a:schemeClr val="dk1"/>
                </a:solidFill>
              </a:rPr>
              <a:t>6) </a:t>
            </a:r>
            <a:r>
              <a:rPr lang="en-US" sz="2000" dirty="0" err="1">
                <a:solidFill>
                  <a:schemeClr val="dk1"/>
                </a:solidFill>
              </a:rPr>
              <a:t>Переменные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класса</a:t>
            </a:r>
            <a:r>
              <a:rPr lang="en-US" sz="2000" dirty="0">
                <a:solidFill>
                  <a:schemeClr val="dk1"/>
                </a:solidFill>
              </a:rPr>
              <a:t> и </a:t>
            </a:r>
            <a:r>
              <a:rPr lang="en-US" sz="2000" dirty="0" err="1">
                <a:solidFill>
                  <a:schemeClr val="dk1"/>
                </a:solidFill>
              </a:rPr>
              <a:t>объектов</a:t>
            </a:r>
            <a:r>
              <a:rPr lang="en-US" sz="2000" dirty="0">
                <a:solidFill>
                  <a:schemeClr val="dk1"/>
                </a:solidFill>
              </a:rPr>
              <a:t>;</a:t>
            </a:r>
            <a:endParaRPr lang="en-US" sz="3200" b="1" dirty="0">
              <a:solidFill>
                <a:schemeClr val="dk1"/>
              </a:solidFill>
            </a:endParaRPr>
          </a:p>
        </p:txBody>
      </p:sp>
      <p:grpSp>
        <p:nvGrpSpPr>
          <p:cNvPr id="14" name="Группа 8">
            <a:extLst>
              <a:ext uri="{FF2B5EF4-FFF2-40B4-BE49-F238E27FC236}">
                <a16:creationId xmlns:a16="http://schemas.microsoft.com/office/drawing/2014/main" id="{A438F283-9C52-4AB2-B523-5B6EE62F4832}"/>
              </a:ext>
            </a:extLst>
          </p:cNvPr>
          <p:cNvGrpSpPr/>
          <p:nvPr/>
        </p:nvGrpSpPr>
        <p:grpSpPr>
          <a:xfrm>
            <a:off x="0" y="6025857"/>
            <a:ext cx="12192000" cy="838253"/>
            <a:chOff x="0" y="6025857"/>
            <a:chExt cx="12192000" cy="838253"/>
          </a:xfrm>
        </p:grpSpPr>
        <p:grpSp>
          <p:nvGrpSpPr>
            <p:cNvPr id="15" name="Группа 9">
              <a:extLst>
                <a:ext uri="{FF2B5EF4-FFF2-40B4-BE49-F238E27FC236}">
                  <a16:creationId xmlns:a16="http://schemas.microsoft.com/office/drawing/2014/main" id="{27726B12-E661-4D00-9822-F835E86423D5}"/>
                </a:ext>
              </a:extLst>
            </p:cNvPr>
            <p:cNvGrpSpPr/>
            <p:nvPr/>
          </p:nvGrpSpPr>
          <p:grpSpPr>
            <a:xfrm>
              <a:off x="0" y="6025857"/>
              <a:ext cx="12192000" cy="838253"/>
              <a:chOff x="0" y="6025857"/>
              <a:chExt cx="12192000" cy="838253"/>
            </a:xfrm>
          </p:grpSpPr>
          <p:sp>
            <p:nvSpPr>
              <p:cNvPr id="17" name="Прямоугольник 11">
                <a:extLst>
                  <a:ext uri="{FF2B5EF4-FFF2-40B4-BE49-F238E27FC236}">
                    <a16:creationId xmlns:a16="http://schemas.microsoft.com/office/drawing/2014/main" id="{1AB42C44-60B0-4242-8530-28C8ADD4A0BA}"/>
                  </a:ext>
                </a:extLst>
              </p:cNvPr>
              <p:cNvSpPr/>
              <p:nvPr/>
            </p:nvSpPr>
            <p:spPr>
              <a:xfrm>
                <a:off x="0" y="6025857"/>
                <a:ext cx="12192000" cy="836713"/>
              </a:xfrm>
              <a:prstGeom prst="rect">
                <a:avLst/>
              </a:prstGeom>
              <a:solidFill>
                <a:srgbClr val="00AD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8" name="Рисунок 12">
                <a:extLst>
                  <a:ext uri="{FF2B5EF4-FFF2-40B4-BE49-F238E27FC236}">
                    <a16:creationId xmlns:a16="http://schemas.microsoft.com/office/drawing/2014/main" id="{331181D7-A416-4466-AB00-5C0643C9DF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5414" y="6025857"/>
                <a:ext cx="5401429" cy="838253"/>
              </a:xfrm>
              <a:prstGeom prst="rect">
                <a:avLst/>
              </a:prstGeom>
            </p:spPr>
          </p:pic>
          <p:pic>
            <p:nvPicPr>
              <p:cNvPr id="19" name="Picture 18" descr="&amp;Kcy;&amp;acy;&amp;rcy;&amp;tcy;&amp;icy;&amp;ncy;&amp;kcy;&amp;icy; &amp;pcy;&amp;ocy; &amp;zcy;&amp;acy;&amp;pcy;&amp;rcy;&amp;ocy;&amp;scy;&amp;ucy; kaznu logo">
                <a:extLst>
                  <a:ext uri="{FF2B5EF4-FFF2-40B4-BE49-F238E27FC236}">
                    <a16:creationId xmlns:a16="http://schemas.microsoft.com/office/drawing/2014/main" id="{4B236F53-92AC-4A8A-A4AF-49256CBE5E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504" y="6075220"/>
                <a:ext cx="760309" cy="7647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0" name="TextBox 7">
                <a:extLst>
                  <a:ext uri="{FF2B5EF4-FFF2-40B4-BE49-F238E27FC236}">
                    <a16:creationId xmlns:a16="http://schemas.microsoft.com/office/drawing/2014/main" id="{1AAF2975-427A-4F58-910A-412192C37CD3}"/>
                  </a:ext>
                </a:extLst>
              </p:cNvPr>
              <p:cNvSpPr txBox="1"/>
              <p:nvPr/>
            </p:nvSpPr>
            <p:spPr>
              <a:xfrm>
                <a:off x="702343" y="6211297"/>
                <a:ext cx="20882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kaznu.kz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sciencepark.kz</a:t>
                </a:r>
                <a:endParaRPr lang="ru-RU" sz="1200" b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  <p:pic>
          <p:nvPicPr>
            <p:cNvPr id="16" name="Рисунок 10">
              <a:extLst>
                <a:ext uri="{FF2B5EF4-FFF2-40B4-BE49-F238E27FC236}">
                  <a16:creationId xmlns:a16="http://schemas.microsoft.com/office/drawing/2014/main" id="{C28ABBA4-CE70-4499-8B7C-9D4C132C15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1682" y="6108993"/>
              <a:ext cx="2644857" cy="706218"/>
            </a:xfrm>
            <a:prstGeom prst="rect">
              <a:avLst/>
            </a:prstGeom>
          </p:spPr>
        </p:pic>
      </p:grpSp>
      <p:sp>
        <p:nvSpPr>
          <p:cNvPr id="3" name="Google Shape;107;p15">
            <a:extLst>
              <a:ext uri="{FF2B5EF4-FFF2-40B4-BE49-F238E27FC236}">
                <a16:creationId xmlns:a16="http://schemas.microsoft.com/office/drawing/2014/main" id="{E6168789-B1D3-497B-A23E-974550BE24C2}"/>
              </a:ext>
            </a:extLst>
          </p:cNvPr>
          <p:cNvSpPr txBox="1"/>
          <p:nvPr/>
        </p:nvSpPr>
        <p:spPr>
          <a:xfrm>
            <a:off x="5809577" y="4203150"/>
            <a:ext cx="69767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2000" dirty="0">
                <a:solidFill>
                  <a:schemeClr val="dk1"/>
                </a:solidFill>
              </a:rPr>
              <a:t>7) </a:t>
            </a:r>
            <a:r>
              <a:rPr lang="en-US" sz="2000" dirty="0" err="1">
                <a:solidFill>
                  <a:schemeClr val="dk1"/>
                </a:solidFill>
                <a:ea typeface="+mn-lt"/>
                <a:cs typeface="+mn-lt"/>
              </a:rPr>
              <a:t>Наследование</a:t>
            </a:r>
            <a:r>
              <a:rPr lang="en-US" sz="2000" dirty="0">
                <a:solidFill>
                  <a:schemeClr val="dk1"/>
                </a:solidFill>
              </a:rPr>
              <a:t>;</a:t>
            </a:r>
            <a:endParaRPr lang="en-US" sz="3200" b="1" dirty="0">
              <a:solidFill>
                <a:schemeClr val="dk1"/>
              </a:solidFill>
            </a:endParaRPr>
          </a:p>
        </p:txBody>
      </p:sp>
      <p:sp>
        <p:nvSpPr>
          <p:cNvPr id="2" name="Google Shape;107;p15">
            <a:extLst>
              <a:ext uri="{FF2B5EF4-FFF2-40B4-BE49-F238E27FC236}">
                <a16:creationId xmlns:a16="http://schemas.microsoft.com/office/drawing/2014/main" id="{C39C2527-D231-4FBD-9900-968A62DC232E}"/>
              </a:ext>
            </a:extLst>
          </p:cNvPr>
          <p:cNvSpPr txBox="1"/>
          <p:nvPr/>
        </p:nvSpPr>
        <p:spPr>
          <a:xfrm>
            <a:off x="5809577" y="2632688"/>
            <a:ext cx="6976755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2000" dirty="0">
                <a:solidFill>
                  <a:schemeClr val="dk1"/>
                </a:solidFill>
              </a:rPr>
              <a:t>3) </a:t>
            </a:r>
            <a:r>
              <a:rPr lang="en-US" sz="2000" dirty="0" err="1">
                <a:solidFill>
                  <a:schemeClr val="dk1"/>
                </a:solidFill>
              </a:rPr>
              <a:t>Классы</a:t>
            </a:r>
            <a:r>
              <a:rPr lang="en-US" sz="2000" dirty="0">
                <a:solidFill>
                  <a:schemeClr val="dk1"/>
                </a:solidFill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66160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2" grpId="0"/>
      <p:bldP spid="13" grpId="0"/>
      <p:bldP spid="3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1">
            <a:extLst>
              <a:ext uri="{FF2B5EF4-FFF2-40B4-BE49-F238E27FC236}">
                <a16:creationId xmlns:a16="http://schemas.microsoft.com/office/drawing/2014/main" id="{4DB3A96F-3CB2-4D68-BC4D-7ECE7C7024E8}"/>
              </a:ext>
            </a:extLst>
          </p:cNvPr>
          <p:cNvSpPr txBox="1"/>
          <p:nvPr/>
        </p:nvSpPr>
        <p:spPr>
          <a:xfrm>
            <a:off x="834601" y="4744367"/>
            <a:ext cx="9791697" cy="40011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cs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5AE54F-8A3B-4FE2-BCD7-027C1963946F}"/>
              </a:ext>
            </a:extLst>
          </p:cNvPr>
          <p:cNvSpPr txBox="1"/>
          <p:nvPr/>
        </p:nvSpPr>
        <p:spPr>
          <a:xfrm>
            <a:off x="602556" y="4748172"/>
            <a:ext cx="1107203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 err="1">
                <a:solidFill>
                  <a:srgbClr val="00ADEF"/>
                </a:solidFill>
              </a:rPr>
              <a:t>Объе́ктно</a:t>
            </a:r>
            <a:r>
              <a:rPr lang="en-US" b="1" dirty="0">
                <a:solidFill>
                  <a:srgbClr val="00ADEF"/>
                </a:solidFill>
              </a:rPr>
              <a:t> </a:t>
            </a:r>
            <a:r>
              <a:rPr lang="en-US" b="1" dirty="0" err="1">
                <a:solidFill>
                  <a:srgbClr val="00ADEF"/>
                </a:solidFill>
              </a:rPr>
              <a:t>ориенти́рованное</a:t>
            </a:r>
            <a:r>
              <a:rPr lang="en-US" b="1" dirty="0">
                <a:solidFill>
                  <a:srgbClr val="00ADEF"/>
                </a:solidFill>
              </a:rPr>
              <a:t> </a:t>
            </a:r>
            <a:r>
              <a:rPr lang="en-US" b="1" dirty="0" err="1">
                <a:solidFill>
                  <a:srgbClr val="00ADEF"/>
                </a:solidFill>
              </a:rPr>
              <a:t>программи́рование</a:t>
            </a:r>
            <a:r>
              <a:rPr lang="en-US" b="1" dirty="0">
                <a:solidFill>
                  <a:srgbClr val="00ADEF"/>
                </a:solidFill>
              </a:rPr>
              <a:t> </a:t>
            </a:r>
            <a:r>
              <a:rPr lang="en-US" dirty="0">
                <a:solidFill>
                  <a:srgbClr val="00ADEF"/>
                </a:solidFill>
              </a:rPr>
              <a:t> </a:t>
            </a:r>
            <a:r>
              <a:rPr lang="en-US" dirty="0"/>
              <a:t>— </a:t>
            </a:r>
            <a:r>
              <a:rPr lang="en-US" dirty="0" err="1"/>
              <a:t>методология</a:t>
            </a:r>
            <a:r>
              <a:rPr lang="en-US" dirty="0"/>
              <a:t> </a:t>
            </a:r>
            <a:r>
              <a:rPr lang="en-US" dirty="0" err="1"/>
              <a:t>программирования</a:t>
            </a:r>
            <a:r>
              <a:rPr lang="en-US" dirty="0"/>
              <a:t>, </a:t>
            </a:r>
            <a:r>
              <a:rPr lang="en-US" dirty="0" err="1"/>
              <a:t>основанная</a:t>
            </a:r>
            <a:r>
              <a:rPr lang="en-US" dirty="0"/>
              <a:t> </a:t>
            </a:r>
            <a:r>
              <a:rPr lang="en-US" dirty="0" err="1"/>
              <a:t>на</a:t>
            </a:r>
            <a:r>
              <a:rPr lang="en-US" dirty="0"/>
              <a:t> </a:t>
            </a:r>
            <a:r>
              <a:rPr lang="en-US" dirty="0" err="1"/>
              <a:t>представлении</a:t>
            </a:r>
            <a:r>
              <a:rPr lang="en-US" dirty="0"/>
              <a:t> </a:t>
            </a:r>
            <a:r>
              <a:rPr lang="en-US" dirty="0" err="1"/>
              <a:t>программы</a:t>
            </a:r>
            <a:r>
              <a:rPr lang="en-US" dirty="0"/>
              <a:t> в </a:t>
            </a:r>
            <a:r>
              <a:rPr lang="en-US" dirty="0" err="1"/>
              <a:t>виде</a:t>
            </a:r>
            <a:r>
              <a:rPr lang="en-US" dirty="0"/>
              <a:t> </a:t>
            </a:r>
            <a:r>
              <a:rPr lang="en-US" dirty="0" err="1"/>
              <a:t>совокупности</a:t>
            </a:r>
            <a:r>
              <a:rPr lang="en-US" dirty="0"/>
              <a:t> </a:t>
            </a:r>
            <a:r>
              <a:rPr lang="en-US" dirty="0" err="1"/>
              <a:t>объектов</a:t>
            </a:r>
            <a:r>
              <a:rPr lang="en-US" dirty="0"/>
              <a:t> ,  </a:t>
            </a:r>
            <a:r>
              <a:rPr lang="en-US" dirty="0" err="1"/>
              <a:t>каждый</a:t>
            </a:r>
            <a:r>
              <a:rPr lang="en-US" dirty="0"/>
              <a:t> </a:t>
            </a:r>
            <a:r>
              <a:rPr lang="en-US" dirty="0" err="1"/>
              <a:t>из</a:t>
            </a:r>
            <a:r>
              <a:rPr lang="en-US" dirty="0"/>
              <a:t> </a:t>
            </a:r>
            <a:r>
              <a:rPr lang="en-US" dirty="0" err="1"/>
              <a:t>которых</a:t>
            </a:r>
            <a:r>
              <a:rPr lang="en-US" dirty="0"/>
              <a:t> </a:t>
            </a:r>
            <a:r>
              <a:rPr lang="en-US" dirty="0" err="1"/>
              <a:t>является</a:t>
            </a:r>
            <a:r>
              <a:rPr lang="en-US" dirty="0"/>
              <a:t> </a:t>
            </a:r>
            <a:r>
              <a:rPr lang="en-US" dirty="0" err="1"/>
              <a:t>экземпляром</a:t>
            </a:r>
            <a:r>
              <a:rPr lang="en-US" dirty="0"/>
              <a:t> </a:t>
            </a:r>
            <a:r>
              <a:rPr lang="en-US" dirty="0" err="1"/>
              <a:t>определённого</a:t>
            </a:r>
            <a:r>
              <a:rPr lang="en-US" dirty="0"/>
              <a:t> </a:t>
            </a:r>
            <a:r>
              <a:rPr lang="en-US" dirty="0" err="1"/>
              <a:t>класса</a:t>
            </a:r>
            <a:r>
              <a:rPr lang="en-US" dirty="0"/>
              <a:t>, а </a:t>
            </a:r>
            <a:r>
              <a:rPr lang="en-US" dirty="0" err="1"/>
              <a:t>классы</a:t>
            </a:r>
            <a:r>
              <a:rPr lang="en-US" dirty="0"/>
              <a:t> </a:t>
            </a:r>
            <a:r>
              <a:rPr lang="en-US" dirty="0" err="1"/>
              <a:t>образуют</a:t>
            </a:r>
            <a:r>
              <a:rPr lang="en-US" dirty="0"/>
              <a:t> </a:t>
            </a:r>
            <a:r>
              <a:rPr lang="en-US" dirty="0" err="1"/>
              <a:t>иерархию</a:t>
            </a:r>
            <a:r>
              <a:rPr lang="en-US" dirty="0"/>
              <a:t> </a:t>
            </a:r>
            <a:r>
              <a:rPr lang="en-US" dirty="0" err="1"/>
              <a:t>наследования</a:t>
            </a:r>
            <a:r>
              <a:rPr lang="en-US" dirty="0"/>
              <a:t>.</a:t>
            </a:r>
            <a:endParaRPr lang="en-US">
              <a:cs typeface="Calibri" panose="020F0502020204030204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CCFE6E43-BEF9-4B1E-B743-5429515EC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941" y="702567"/>
            <a:ext cx="5818283" cy="3772233"/>
          </a:xfrm>
          <a:prstGeom prst="rect">
            <a:avLst/>
          </a:prstGeom>
        </p:spPr>
      </p:pic>
      <p:grpSp>
        <p:nvGrpSpPr>
          <p:cNvPr id="2" name="Группа 8">
            <a:extLst>
              <a:ext uri="{FF2B5EF4-FFF2-40B4-BE49-F238E27FC236}">
                <a16:creationId xmlns:a16="http://schemas.microsoft.com/office/drawing/2014/main" id="{657C29D1-6747-43BD-ACFF-CC4E28FA15F2}"/>
              </a:ext>
            </a:extLst>
          </p:cNvPr>
          <p:cNvGrpSpPr/>
          <p:nvPr/>
        </p:nvGrpSpPr>
        <p:grpSpPr>
          <a:xfrm>
            <a:off x="0" y="6025857"/>
            <a:ext cx="12192000" cy="838253"/>
            <a:chOff x="0" y="6025857"/>
            <a:chExt cx="12192000" cy="838253"/>
          </a:xfrm>
        </p:grpSpPr>
        <p:grpSp>
          <p:nvGrpSpPr>
            <p:cNvPr id="8" name="Группа 9">
              <a:extLst>
                <a:ext uri="{FF2B5EF4-FFF2-40B4-BE49-F238E27FC236}">
                  <a16:creationId xmlns:a16="http://schemas.microsoft.com/office/drawing/2014/main" id="{65E7D15C-F76E-43EB-89A9-74D2986442DE}"/>
                </a:ext>
              </a:extLst>
            </p:cNvPr>
            <p:cNvGrpSpPr/>
            <p:nvPr/>
          </p:nvGrpSpPr>
          <p:grpSpPr>
            <a:xfrm>
              <a:off x="0" y="6025857"/>
              <a:ext cx="12192000" cy="838253"/>
              <a:chOff x="0" y="6025857"/>
              <a:chExt cx="12192000" cy="838253"/>
            </a:xfrm>
          </p:grpSpPr>
          <p:sp>
            <p:nvSpPr>
              <p:cNvPr id="10" name="Прямоугольник 11">
                <a:extLst>
                  <a:ext uri="{FF2B5EF4-FFF2-40B4-BE49-F238E27FC236}">
                    <a16:creationId xmlns:a16="http://schemas.microsoft.com/office/drawing/2014/main" id="{67E9B250-273B-47AE-BE00-E0657A21FBE3}"/>
                  </a:ext>
                </a:extLst>
              </p:cNvPr>
              <p:cNvSpPr/>
              <p:nvPr/>
            </p:nvSpPr>
            <p:spPr>
              <a:xfrm>
                <a:off x="0" y="6025857"/>
                <a:ext cx="12192000" cy="836713"/>
              </a:xfrm>
              <a:prstGeom prst="rect">
                <a:avLst/>
              </a:prstGeom>
              <a:solidFill>
                <a:srgbClr val="00AD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1" name="Рисунок 12">
                <a:extLst>
                  <a:ext uri="{FF2B5EF4-FFF2-40B4-BE49-F238E27FC236}">
                    <a16:creationId xmlns:a16="http://schemas.microsoft.com/office/drawing/2014/main" id="{E9CD02C0-E973-48B5-BC2C-E715CF2B2A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5414" y="6025857"/>
                <a:ext cx="5401429" cy="838253"/>
              </a:xfrm>
              <a:prstGeom prst="rect">
                <a:avLst/>
              </a:prstGeom>
            </p:spPr>
          </p:pic>
          <p:pic>
            <p:nvPicPr>
              <p:cNvPr id="12" name="Picture 11" descr="&amp;Kcy;&amp;acy;&amp;rcy;&amp;tcy;&amp;icy;&amp;ncy;&amp;kcy;&amp;icy; &amp;pcy;&amp;ocy; &amp;zcy;&amp;acy;&amp;pcy;&amp;rcy;&amp;ocy;&amp;scy;&amp;ucy; kaznu logo">
                <a:extLst>
                  <a:ext uri="{FF2B5EF4-FFF2-40B4-BE49-F238E27FC236}">
                    <a16:creationId xmlns:a16="http://schemas.microsoft.com/office/drawing/2014/main" id="{EAD0F433-8113-4D02-ABCB-44B943904FA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504" y="6075220"/>
                <a:ext cx="760309" cy="7647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7598A71-A2FA-46FD-8546-5B5F874844D2}"/>
                  </a:ext>
                </a:extLst>
              </p:cNvPr>
              <p:cNvSpPr txBox="1"/>
              <p:nvPr/>
            </p:nvSpPr>
            <p:spPr>
              <a:xfrm>
                <a:off x="702343" y="6211297"/>
                <a:ext cx="20882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kaznu.kz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sciencepark.kz</a:t>
                </a:r>
                <a:endParaRPr lang="ru-RU" sz="1200" b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  <p:pic>
          <p:nvPicPr>
            <p:cNvPr id="9" name="Рисунок 10">
              <a:extLst>
                <a:ext uri="{FF2B5EF4-FFF2-40B4-BE49-F238E27FC236}">
                  <a16:creationId xmlns:a16="http://schemas.microsoft.com/office/drawing/2014/main" id="{A9D9D011-F403-441B-815B-A7F3293AC8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1682" y="6108993"/>
              <a:ext cx="2644857" cy="706218"/>
            </a:xfrm>
            <a:prstGeom prst="rect">
              <a:avLst/>
            </a:prstGeom>
          </p:spPr>
        </p:pic>
      </p:grpSp>
      <p:sp>
        <p:nvSpPr>
          <p:cNvPr id="23" name="Заголовок 1">
            <a:extLst>
              <a:ext uri="{FF2B5EF4-FFF2-40B4-BE49-F238E27FC236}">
                <a16:creationId xmlns:a16="http://schemas.microsoft.com/office/drawing/2014/main" id="{56FD243E-B8F6-463C-AF1C-580C112289D2}"/>
              </a:ext>
            </a:extLst>
          </p:cNvPr>
          <p:cNvSpPr>
            <a:spLocks noGrp="1"/>
          </p:cNvSpPr>
          <p:nvPr/>
        </p:nvSpPr>
        <p:spPr>
          <a:xfrm>
            <a:off x="0" y="0"/>
            <a:ext cx="12192000" cy="441196"/>
          </a:xfrm>
          <a:prstGeom prst="rect">
            <a:avLst/>
          </a:prstGeom>
          <a:solidFill>
            <a:srgbClr val="001D3C">
              <a:alpha val="5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b="1" dirty="0">
                <a:solidFill>
                  <a:schemeClr val="bg1"/>
                </a:solidFill>
                <a:latin typeface="Arial"/>
                <a:cs typeface="Arial"/>
              </a:rPr>
              <a:t>   1. Объектно-ориентированное программирование</a:t>
            </a:r>
            <a:endParaRPr lang="ru-RU" sz="20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2480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9A0BA4-829B-466A-8160-FB4FB662A76F}"/>
              </a:ext>
            </a:extLst>
          </p:cNvPr>
          <p:cNvSpPr txBox="1"/>
          <p:nvPr/>
        </p:nvSpPr>
        <p:spPr>
          <a:xfrm>
            <a:off x="960204" y="5418436"/>
            <a:ext cx="110720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00ADEF"/>
                </a:solidFill>
                <a:ea typeface="+mn-lt"/>
                <a:cs typeface="+mn-lt"/>
              </a:rPr>
              <a:t>Self </a:t>
            </a:r>
            <a:r>
              <a:rPr lang="en-US" dirty="0">
                <a:ea typeface="+mn-lt"/>
                <a:cs typeface="+mn-lt"/>
              </a:rPr>
              <a:t>- </a:t>
            </a:r>
            <a:r>
              <a:rPr lang="en-US" dirty="0" err="1">
                <a:ea typeface="+mn-lt"/>
                <a:cs typeface="+mn-lt"/>
              </a:rPr>
              <a:t>имя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для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аргумента</a:t>
            </a:r>
            <a:r>
              <a:rPr lang="en-US" dirty="0">
                <a:ea typeface="+mn-lt"/>
                <a:cs typeface="+mn-lt"/>
              </a:rPr>
              <a:t>, </a:t>
            </a:r>
            <a:r>
              <a:rPr lang="en-US" dirty="0" err="1">
                <a:ea typeface="+mn-lt"/>
                <a:cs typeface="+mn-lt"/>
              </a:rPr>
              <a:t>представляющего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текущий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объект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класса</a:t>
            </a:r>
            <a:endParaRPr lang="en-US" dirty="0">
              <a:ea typeface="+mn-lt"/>
              <a:cs typeface="+mn-lt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075D91-9752-49B6-ABD1-D7EAF8669D6E}"/>
              </a:ext>
            </a:extLst>
          </p:cNvPr>
          <p:cNvGrpSpPr/>
          <p:nvPr/>
        </p:nvGrpSpPr>
        <p:grpSpPr>
          <a:xfrm>
            <a:off x="959582" y="2402487"/>
            <a:ext cx="2743199" cy="976923"/>
            <a:chOff x="959582" y="2402487"/>
            <a:chExt cx="2743199" cy="976923"/>
          </a:xfrm>
        </p:grpSpPr>
        <p:sp>
          <p:nvSpPr>
            <p:cNvPr id="9" name="Arrow: Down 8">
              <a:extLst>
                <a:ext uri="{FF2B5EF4-FFF2-40B4-BE49-F238E27FC236}">
                  <a16:creationId xmlns:a16="http://schemas.microsoft.com/office/drawing/2014/main" id="{4A83A3F8-13F1-4E30-91CA-F9CE290E7E17}"/>
                </a:ext>
              </a:extLst>
            </p:cNvPr>
            <p:cNvSpPr/>
            <p:nvPr/>
          </p:nvSpPr>
          <p:spPr>
            <a:xfrm>
              <a:off x="3001068" y="2402487"/>
              <a:ext cx="488461" cy="976923"/>
            </a:xfrm>
            <a:prstGeom prst="downArrow">
              <a:avLst/>
            </a:prstGeom>
            <a:solidFill>
              <a:srgbClr val="001D3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375D969-33E2-4E55-B83B-3EC62C13565A}"/>
                </a:ext>
              </a:extLst>
            </p:cNvPr>
            <p:cNvSpPr txBox="1"/>
            <p:nvPr/>
          </p:nvSpPr>
          <p:spPr>
            <a:xfrm>
              <a:off x="959582" y="2561737"/>
              <a:ext cx="274319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i="1" dirty="0" err="1"/>
                <a:t>Создание</a:t>
              </a:r>
              <a:r>
                <a:rPr lang="en-US" i="1" dirty="0"/>
                <a:t> </a:t>
              </a:r>
              <a:r>
                <a:rPr lang="en-US" i="1" dirty="0" err="1"/>
                <a:t>объекта</a:t>
              </a:r>
              <a:endParaRPr lang="en-US" i="1" dirty="0">
                <a:cs typeface="Calibri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4A42FD9-E269-487D-9153-F90A482DA0F8}"/>
              </a:ext>
            </a:extLst>
          </p:cNvPr>
          <p:cNvGrpSpPr/>
          <p:nvPr/>
        </p:nvGrpSpPr>
        <p:grpSpPr>
          <a:xfrm>
            <a:off x="2127929" y="3507118"/>
            <a:ext cx="2578136" cy="1641539"/>
            <a:chOff x="1979246" y="3534996"/>
            <a:chExt cx="2931257" cy="1836685"/>
          </a:xfrm>
        </p:grpSpPr>
        <p:pic>
          <p:nvPicPr>
            <p:cNvPr id="22" name="Picture 22">
              <a:extLst>
                <a:ext uri="{FF2B5EF4-FFF2-40B4-BE49-F238E27FC236}">
                  <a16:creationId xmlns:a16="http://schemas.microsoft.com/office/drawing/2014/main" id="{382474C5-CD9A-40CC-B690-9A14E7C3C8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9246" y="4065395"/>
              <a:ext cx="2743200" cy="1306286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AC34064-FA7D-454A-A937-1F288350FE4A}"/>
                </a:ext>
              </a:extLst>
            </p:cNvPr>
            <p:cNvSpPr txBox="1"/>
            <p:nvPr/>
          </p:nvSpPr>
          <p:spPr>
            <a:xfrm>
              <a:off x="2167304" y="3534996"/>
              <a:ext cx="274319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>
                  <a:cs typeface="Calibri"/>
                </a:rPr>
                <a:t>Объект</a:t>
              </a:r>
              <a:r>
                <a:rPr lang="en-US" b="1" dirty="0">
                  <a:cs typeface="Calibri"/>
                </a:rPr>
                <a:t> - </a:t>
              </a:r>
              <a:r>
                <a:rPr lang="en-US" b="1" dirty="0" err="1">
                  <a:cs typeface="Calibri"/>
                </a:rPr>
                <a:t>my_car</a:t>
              </a:r>
              <a:endParaRPr lang="en-US" b="1" dirty="0">
                <a:cs typeface="Calibri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4989F48-ECEA-4498-8E63-B1A6B58B258A}"/>
              </a:ext>
            </a:extLst>
          </p:cNvPr>
          <p:cNvGrpSpPr/>
          <p:nvPr/>
        </p:nvGrpSpPr>
        <p:grpSpPr>
          <a:xfrm>
            <a:off x="2243157" y="601278"/>
            <a:ext cx="1903331" cy="1678573"/>
            <a:chOff x="2131644" y="43717"/>
            <a:chExt cx="2061307" cy="207815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5A3F040-4096-4452-B792-E17AEB36A232}"/>
                </a:ext>
              </a:extLst>
            </p:cNvPr>
            <p:cNvSpPr/>
            <p:nvPr/>
          </p:nvSpPr>
          <p:spPr>
            <a:xfrm>
              <a:off x="2131644" y="461107"/>
              <a:ext cx="2061307" cy="1660768"/>
            </a:xfrm>
            <a:prstGeom prst="ellipse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cs typeface="Calibri"/>
                </a:rPr>
                <a:t>Car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B446FC2-9653-434F-9E1A-4D8EA54E71E3}"/>
                </a:ext>
              </a:extLst>
            </p:cNvPr>
            <p:cNvSpPr txBox="1"/>
            <p:nvPr/>
          </p:nvSpPr>
          <p:spPr>
            <a:xfrm>
              <a:off x="2808410" y="43717"/>
              <a:ext cx="867507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b="1" dirty="0" err="1"/>
                <a:t>Класс</a:t>
              </a:r>
              <a:endParaRPr lang="en-US" b="1">
                <a:cs typeface="Calibri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0162FC3-BA5B-4141-B648-2F4BE4322B55}"/>
              </a:ext>
            </a:extLst>
          </p:cNvPr>
          <p:cNvGrpSpPr/>
          <p:nvPr/>
        </p:nvGrpSpPr>
        <p:grpSpPr>
          <a:xfrm>
            <a:off x="4819352" y="3944174"/>
            <a:ext cx="3104660" cy="1004507"/>
            <a:chOff x="5051669" y="4064978"/>
            <a:chExt cx="3104660" cy="1004507"/>
          </a:xfrm>
        </p:grpSpPr>
        <p:sp>
          <p:nvSpPr>
            <p:cNvPr id="25" name="Arrow: Down 24">
              <a:extLst>
                <a:ext uri="{FF2B5EF4-FFF2-40B4-BE49-F238E27FC236}">
                  <a16:creationId xmlns:a16="http://schemas.microsoft.com/office/drawing/2014/main" id="{486DE682-1135-4A92-AC10-D9FC9FFE5496}"/>
                </a:ext>
              </a:extLst>
            </p:cNvPr>
            <p:cNvSpPr/>
            <p:nvPr/>
          </p:nvSpPr>
          <p:spPr>
            <a:xfrm rot="16200000">
              <a:off x="6215146" y="3887409"/>
              <a:ext cx="498230" cy="1865922"/>
            </a:xfrm>
            <a:prstGeom prst="downArrow">
              <a:avLst/>
            </a:prstGeom>
            <a:solidFill>
              <a:srgbClr val="001D3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B2183FD-2FDB-42AF-9B59-82D40B57AEBE}"/>
                </a:ext>
              </a:extLst>
            </p:cNvPr>
            <p:cNvSpPr txBox="1"/>
            <p:nvPr/>
          </p:nvSpPr>
          <p:spPr>
            <a:xfrm>
              <a:off x="5051669" y="4064978"/>
              <a:ext cx="3104660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i="1" dirty="0" err="1"/>
                <a:t>Вызов</a:t>
              </a:r>
              <a:r>
                <a:rPr lang="en-US" i="1" dirty="0"/>
                <a:t> </a:t>
              </a:r>
              <a:r>
                <a:rPr lang="en-US" i="1" dirty="0" err="1"/>
                <a:t>метода</a:t>
              </a:r>
              <a:r>
                <a:rPr lang="en-US" i="1" dirty="0"/>
                <a:t> drive(speed)</a:t>
              </a:r>
              <a:endParaRPr lang="en-US" i="1" dirty="0">
                <a:cs typeface="Calibri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A171450-EA4D-4816-91FD-864316251B69}"/>
              </a:ext>
            </a:extLst>
          </p:cNvPr>
          <p:cNvSpPr txBox="1"/>
          <p:nvPr/>
        </p:nvSpPr>
        <p:spPr>
          <a:xfrm>
            <a:off x="7939192" y="4331247"/>
            <a:ext cx="296789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 err="1"/>
              <a:t>my_car.drive</a:t>
            </a:r>
            <a:r>
              <a:rPr lang="en-US" sz="2000" b="1" dirty="0"/>
              <a:t>(speed)</a:t>
            </a:r>
            <a:r>
              <a:rPr lang="en-US" sz="2000" dirty="0">
                <a:cs typeface="Calibri"/>
              </a:rPr>
              <a:t>​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009B978-AC80-417A-A7C9-0F3E6E1E7EFF}"/>
              </a:ext>
            </a:extLst>
          </p:cNvPr>
          <p:cNvGrpSpPr/>
          <p:nvPr/>
        </p:nvGrpSpPr>
        <p:grpSpPr>
          <a:xfrm>
            <a:off x="8441338" y="2836144"/>
            <a:ext cx="3704531" cy="1182076"/>
            <a:chOff x="8608606" y="3291485"/>
            <a:chExt cx="3704531" cy="1182076"/>
          </a:xfrm>
        </p:grpSpPr>
        <p:sp>
          <p:nvSpPr>
            <p:cNvPr id="28" name="Arrow: Down 27">
              <a:extLst>
                <a:ext uri="{FF2B5EF4-FFF2-40B4-BE49-F238E27FC236}">
                  <a16:creationId xmlns:a16="http://schemas.microsoft.com/office/drawing/2014/main" id="{033574F0-F9A7-4B08-A2D9-04443DCE7677}"/>
                </a:ext>
              </a:extLst>
            </p:cNvPr>
            <p:cNvSpPr/>
            <p:nvPr/>
          </p:nvSpPr>
          <p:spPr>
            <a:xfrm rot="10800000">
              <a:off x="8608606" y="3291485"/>
              <a:ext cx="488461" cy="1182076"/>
            </a:xfrm>
            <a:prstGeom prst="downArrow">
              <a:avLst/>
            </a:prstGeom>
            <a:solidFill>
              <a:srgbClr val="001D3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CA3998E-9C78-4670-A211-D2632CB74EC0}"/>
                </a:ext>
              </a:extLst>
            </p:cNvPr>
            <p:cNvSpPr txBox="1"/>
            <p:nvPr/>
          </p:nvSpPr>
          <p:spPr>
            <a:xfrm>
              <a:off x="9247553" y="3483708"/>
              <a:ext cx="3065584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i="1" dirty="0" err="1"/>
                <a:t>Автоматическое</a:t>
              </a:r>
              <a:r>
                <a:rPr lang="en-US" i="1" dirty="0"/>
                <a:t> </a:t>
              </a:r>
              <a:r>
                <a:rPr lang="en-US" i="1" dirty="0" err="1"/>
                <a:t>преобразование</a:t>
              </a:r>
              <a:endParaRPr lang="en-US" i="1" dirty="0">
                <a:cs typeface="Calibri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871D79A3-563E-4C42-9954-FD8D426949CC}"/>
              </a:ext>
            </a:extLst>
          </p:cNvPr>
          <p:cNvSpPr txBox="1"/>
          <p:nvPr/>
        </p:nvSpPr>
        <p:spPr>
          <a:xfrm>
            <a:off x="7920607" y="217296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/>
              <a:t>Car.drive</a:t>
            </a:r>
            <a:r>
              <a:rPr lang="en-US" b="1" dirty="0"/>
              <a:t>(self, speed)</a:t>
            </a:r>
            <a:r>
              <a:rPr lang="en-US" dirty="0"/>
              <a:t>​</a:t>
            </a:r>
            <a:r>
              <a:rPr lang="en-US" dirty="0">
                <a:cs typeface="Calibri"/>
              </a:rPr>
              <a:t>​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89575AF-FD43-494F-9E5D-68EE35178D1D}"/>
              </a:ext>
            </a:extLst>
          </p:cNvPr>
          <p:cNvSpPr txBox="1"/>
          <p:nvPr/>
        </p:nvSpPr>
        <p:spPr>
          <a:xfrm>
            <a:off x="7942051" y="926314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>
              <a:cs typeface="Calibri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726E6B3-220E-44A2-A041-53665D71253D}"/>
              </a:ext>
            </a:extLst>
          </p:cNvPr>
          <p:cNvSpPr/>
          <p:nvPr/>
        </p:nvSpPr>
        <p:spPr>
          <a:xfrm>
            <a:off x="7778172" y="987127"/>
            <a:ext cx="2393460" cy="986691"/>
          </a:xfrm>
          <a:prstGeom prst="roundRect">
            <a:avLst/>
          </a:prstGeom>
          <a:solidFill>
            <a:srgbClr val="00ADEF"/>
          </a:solidFill>
          <a:ln>
            <a:solidFill>
              <a:srgbClr val="00AD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ea typeface="+mn-lt"/>
                <a:cs typeface="+mn-lt"/>
              </a:rPr>
              <a:t>def drive(self, speed):</a:t>
            </a:r>
          </a:p>
          <a:p>
            <a:r>
              <a:rPr lang="en-US" b="1" dirty="0">
                <a:ea typeface="+mn-lt"/>
                <a:cs typeface="+mn-lt"/>
              </a:rPr>
              <a:t>      # </a:t>
            </a:r>
            <a:r>
              <a:rPr lang="en-US" b="1" dirty="0" err="1">
                <a:ea typeface="+mn-lt"/>
                <a:cs typeface="+mn-lt"/>
              </a:rPr>
              <a:t>Тело</a:t>
            </a:r>
            <a:r>
              <a:rPr lang="en-US" b="1" dirty="0">
                <a:ea typeface="+mn-lt"/>
                <a:cs typeface="+mn-lt"/>
              </a:rPr>
              <a:t> </a:t>
            </a:r>
            <a:r>
              <a:rPr lang="en-US" b="1" dirty="0" err="1">
                <a:ea typeface="+mn-lt"/>
                <a:cs typeface="+mn-lt"/>
              </a:rPr>
              <a:t>метода</a:t>
            </a:r>
            <a:endParaRPr lang="en-US" b="1" dirty="0">
              <a:cs typeface="Calibri"/>
            </a:endParaRPr>
          </a:p>
        </p:txBody>
      </p:sp>
      <p:grpSp>
        <p:nvGrpSpPr>
          <p:cNvPr id="7" name="Группа 8">
            <a:extLst>
              <a:ext uri="{FF2B5EF4-FFF2-40B4-BE49-F238E27FC236}">
                <a16:creationId xmlns:a16="http://schemas.microsoft.com/office/drawing/2014/main" id="{A2356683-6ADC-4AE6-8335-914F9DEC9388}"/>
              </a:ext>
            </a:extLst>
          </p:cNvPr>
          <p:cNvGrpSpPr/>
          <p:nvPr/>
        </p:nvGrpSpPr>
        <p:grpSpPr>
          <a:xfrm>
            <a:off x="0" y="6016564"/>
            <a:ext cx="12192000" cy="838253"/>
            <a:chOff x="0" y="6025857"/>
            <a:chExt cx="12192000" cy="838253"/>
          </a:xfrm>
        </p:grpSpPr>
        <p:grpSp>
          <p:nvGrpSpPr>
            <p:cNvPr id="34" name="Группа 9">
              <a:extLst>
                <a:ext uri="{FF2B5EF4-FFF2-40B4-BE49-F238E27FC236}">
                  <a16:creationId xmlns:a16="http://schemas.microsoft.com/office/drawing/2014/main" id="{0D548644-62B9-4C85-803E-6E67959F081B}"/>
                </a:ext>
              </a:extLst>
            </p:cNvPr>
            <p:cNvGrpSpPr/>
            <p:nvPr/>
          </p:nvGrpSpPr>
          <p:grpSpPr>
            <a:xfrm>
              <a:off x="0" y="6025857"/>
              <a:ext cx="12192000" cy="838253"/>
              <a:chOff x="0" y="6025857"/>
              <a:chExt cx="12192000" cy="838253"/>
            </a:xfrm>
          </p:grpSpPr>
          <p:sp>
            <p:nvSpPr>
              <p:cNvPr id="36" name="Прямоугольник 11">
                <a:extLst>
                  <a:ext uri="{FF2B5EF4-FFF2-40B4-BE49-F238E27FC236}">
                    <a16:creationId xmlns:a16="http://schemas.microsoft.com/office/drawing/2014/main" id="{D49819F2-930F-4BD3-B9A7-9E9D2ED745CB}"/>
                  </a:ext>
                </a:extLst>
              </p:cNvPr>
              <p:cNvSpPr/>
              <p:nvPr/>
            </p:nvSpPr>
            <p:spPr>
              <a:xfrm>
                <a:off x="0" y="6025857"/>
                <a:ext cx="12192000" cy="836713"/>
              </a:xfrm>
              <a:prstGeom prst="rect">
                <a:avLst/>
              </a:prstGeom>
              <a:solidFill>
                <a:srgbClr val="00AD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37" name="Рисунок 12">
                <a:extLst>
                  <a:ext uri="{FF2B5EF4-FFF2-40B4-BE49-F238E27FC236}">
                    <a16:creationId xmlns:a16="http://schemas.microsoft.com/office/drawing/2014/main" id="{85711262-1036-4663-85CB-F52D11BC1B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5414" y="6025857"/>
                <a:ext cx="5401429" cy="838253"/>
              </a:xfrm>
              <a:prstGeom prst="rect">
                <a:avLst/>
              </a:prstGeom>
            </p:spPr>
          </p:pic>
          <p:pic>
            <p:nvPicPr>
              <p:cNvPr id="38" name="Picture 37" descr="&amp;Kcy;&amp;acy;&amp;rcy;&amp;tcy;&amp;icy;&amp;ncy;&amp;kcy;&amp;icy; &amp;pcy;&amp;ocy; &amp;zcy;&amp;acy;&amp;pcy;&amp;rcy;&amp;ocy;&amp;scy;&amp;ucy; kaznu logo">
                <a:extLst>
                  <a:ext uri="{FF2B5EF4-FFF2-40B4-BE49-F238E27FC236}">
                    <a16:creationId xmlns:a16="http://schemas.microsoft.com/office/drawing/2014/main" id="{8506E624-BE71-42EB-A6C6-6CF789A1619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504" y="6075220"/>
                <a:ext cx="760309" cy="7647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FD2765B-3BB5-4D7E-8859-6BE0BCD1801C}"/>
                  </a:ext>
                </a:extLst>
              </p:cNvPr>
              <p:cNvSpPr txBox="1"/>
              <p:nvPr/>
            </p:nvSpPr>
            <p:spPr>
              <a:xfrm>
                <a:off x="702343" y="6211297"/>
                <a:ext cx="20882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kaznu.kz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sciencepark.kz</a:t>
                </a:r>
                <a:endParaRPr lang="ru-RU" sz="1200" b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  <p:pic>
          <p:nvPicPr>
            <p:cNvPr id="35" name="Рисунок 10">
              <a:extLst>
                <a:ext uri="{FF2B5EF4-FFF2-40B4-BE49-F238E27FC236}">
                  <a16:creationId xmlns:a16="http://schemas.microsoft.com/office/drawing/2014/main" id="{79722207-1956-4AF8-ACBB-6EE710890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1682" y="6108993"/>
              <a:ext cx="2644857" cy="706218"/>
            </a:xfrm>
            <a:prstGeom prst="rect">
              <a:avLst/>
            </a:prstGeom>
          </p:spPr>
        </p:pic>
      </p:grp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380CE621-03EB-43E6-AE55-0C464BB4CEC5}"/>
              </a:ext>
            </a:extLst>
          </p:cNvPr>
          <p:cNvSpPr>
            <a:spLocks noGrp="1"/>
          </p:cNvSpPr>
          <p:nvPr/>
        </p:nvSpPr>
        <p:spPr>
          <a:xfrm>
            <a:off x="0" y="0"/>
            <a:ext cx="12192000" cy="441196"/>
          </a:xfrm>
          <a:prstGeom prst="rect">
            <a:avLst/>
          </a:prstGeom>
          <a:solidFill>
            <a:srgbClr val="001D3C">
              <a:alpha val="5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b="1" dirty="0">
                <a:solidFill>
                  <a:schemeClr val="bg1"/>
                </a:solidFill>
                <a:latin typeface="Arial"/>
                <a:cs typeface="Arial"/>
              </a:rPr>
              <a:t>   2. Указатель </a:t>
            </a:r>
            <a:r>
              <a:rPr lang="ru-RU" sz="2000" b="1" dirty="0" err="1">
                <a:solidFill>
                  <a:schemeClr val="bg1"/>
                </a:solidFill>
                <a:latin typeface="Arial"/>
                <a:cs typeface="Arial"/>
              </a:rPr>
              <a:t>self</a:t>
            </a:r>
            <a:endParaRPr lang="ru-RU" sz="2000" b="1" dirty="0" err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3040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9A0BA4-829B-466A-8160-FB4FB662A76F}"/>
              </a:ext>
            </a:extLst>
          </p:cNvPr>
          <p:cNvSpPr txBox="1"/>
          <p:nvPr/>
        </p:nvSpPr>
        <p:spPr>
          <a:xfrm>
            <a:off x="8108422" y="2257732"/>
            <a:ext cx="47715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FFC000"/>
                </a:solidFill>
                <a:ea typeface="+mn-lt"/>
                <a:cs typeface="+mn-lt"/>
              </a:rPr>
              <a:t>   </a:t>
            </a:r>
            <a:r>
              <a:rPr lang="en-US" b="1" dirty="0" err="1">
                <a:solidFill>
                  <a:srgbClr val="00ADEF"/>
                </a:solidFill>
                <a:ea typeface="+mn-lt"/>
                <a:cs typeface="+mn-lt"/>
              </a:rPr>
              <a:t>Объект</a:t>
            </a:r>
            <a:r>
              <a:rPr lang="en-US" dirty="0">
                <a:solidFill>
                  <a:srgbClr val="00ADEF"/>
                </a:solidFill>
                <a:ea typeface="+mn-lt"/>
                <a:cs typeface="+mn-lt"/>
              </a:rPr>
              <a:t> </a:t>
            </a:r>
            <a:r>
              <a:rPr lang="en-US" dirty="0">
                <a:ea typeface="+mn-lt"/>
                <a:cs typeface="+mn-lt"/>
              </a:rPr>
              <a:t>— </a:t>
            </a:r>
            <a:r>
              <a:rPr lang="en-US" dirty="0" err="1">
                <a:ea typeface="+mn-lt"/>
                <a:cs typeface="+mn-lt"/>
              </a:rPr>
              <a:t>это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экземпляр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класса</a:t>
            </a:r>
            <a:r>
              <a:rPr lang="en-US" dirty="0">
                <a:ea typeface="+mn-lt"/>
                <a:cs typeface="+mn-lt"/>
              </a:rPr>
              <a:t>.  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6FDF021-E3D7-446A-8A0F-AD983179127E}"/>
              </a:ext>
            </a:extLst>
          </p:cNvPr>
          <p:cNvGrpSpPr/>
          <p:nvPr/>
        </p:nvGrpSpPr>
        <p:grpSpPr>
          <a:xfrm>
            <a:off x="1827465" y="839789"/>
            <a:ext cx="1931133" cy="2411995"/>
            <a:chOff x="1725246" y="932716"/>
            <a:chExt cx="1931133" cy="241199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B446FC2-9653-434F-9E1A-4D8EA54E71E3}"/>
                </a:ext>
              </a:extLst>
            </p:cNvPr>
            <p:cNvSpPr txBox="1"/>
            <p:nvPr/>
          </p:nvSpPr>
          <p:spPr>
            <a:xfrm>
              <a:off x="1870565" y="932716"/>
              <a:ext cx="1785814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/>
                <a:t>Класс</a:t>
              </a:r>
              <a:r>
                <a:rPr lang="en-US" b="1" dirty="0"/>
                <a:t> Satellite</a:t>
              </a:r>
              <a:endParaRPr lang="en-US" b="1" dirty="0">
                <a:cs typeface="Calibri"/>
              </a:endParaRPr>
            </a:p>
          </p:txBody>
        </p:sp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AE4EB7AB-6F75-41FC-B108-28BCCD3235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273" t="19188" r="25061" b="6642"/>
            <a:stretch/>
          </p:blipFill>
          <p:spPr>
            <a:xfrm>
              <a:off x="1725246" y="1375171"/>
              <a:ext cx="1904072" cy="196954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2E0ECCA-95E0-462D-8C5D-A27B77CF9E10}"/>
              </a:ext>
            </a:extLst>
          </p:cNvPr>
          <p:cNvGrpSpPr/>
          <p:nvPr/>
        </p:nvGrpSpPr>
        <p:grpSpPr>
          <a:xfrm>
            <a:off x="1241522" y="1254157"/>
            <a:ext cx="3378198" cy="2381546"/>
            <a:chOff x="1167181" y="1421426"/>
            <a:chExt cx="3378198" cy="2381546"/>
          </a:xfrm>
        </p:grpSpPr>
        <p:pic>
          <p:nvPicPr>
            <p:cNvPr id="3" name="Picture 3">
              <a:extLst>
                <a:ext uri="{FF2B5EF4-FFF2-40B4-BE49-F238E27FC236}">
                  <a16:creationId xmlns:a16="http://schemas.microsoft.com/office/drawing/2014/main" id="{BF01952A-B52D-4F24-81A1-DBEE94B464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16051" y="1421426"/>
              <a:ext cx="2733431" cy="2001448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D2EBCDD-0D7E-4B91-A092-C59B7343CC6A}"/>
                </a:ext>
              </a:extLst>
            </p:cNvPr>
            <p:cNvSpPr txBox="1"/>
            <p:nvPr/>
          </p:nvSpPr>
          <p:spPr>
            <a:xfrm>
              <a:off x="1167181" y="3433640"/>
              <a:ext cx="3378198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/>
                <a:t>Чертеж</a:t>
              </a:r>
              <a:r>
                <a:rPr lang="en-US" b="1" dirty="0"/>
                <a:t> </a:t>
              </a:r>
              <a:r>
                <a:rPr lang="en-US" b="1" dirty="0" err="1"/>
                <a:t>для</a:t>
              </a:r>
              <a:r>
                <a:rPr lang="en-US" b="1" dirty="0"/>
                <a:t> </a:t>
              </a:r>
              <a:r>
                <a:rPr lang="en-US" b="1" dirty="0" err="1"/>
                <a:t>создания</a:t>
              </a:r>
              <a:r>
                <a:rPr lang="en-US" b="1" dirty="0"/>
                <a:t> </a:t>
              </a:r>
              <a:r>
                <a:rPr lang="en-US" b="1" dirty="0" err="1"/>
                <a:t>объектов</a:t>
              </a:r>
              <a:endParaRPr lang="en-US" dirty="0" err="1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B9B9C981-8C8B-40DE-AFB5-612D7F693000}"/>
              </a:ext>
            </a:extLst>
          </p:cNvPr>
          <p:cNvSpPr txBox="1"/>
          <p:nvPr/>
        </p:nvSpPr>
        <p:spPr>
          <a:xfrm>
            <a:off x="468899" y="4196703"/>
            <a:ext cx="554512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 err="1">
                <a:solidFill>
                  <a:srgbClr val="00ADEF"/>
                </a:solidFill>
                <a:ea typeface="+mn-lt"/>
                <a:cs typeface="+mn-lt"/>
              </a:rPr>
              <a:t>Класс</a:t>
            </a:r>
            <a:r>
              <a:rPr lang="en-US" dirty="0">
                <a:solidFill>
                  <a:srgbClr val="00ADEF"/>
                </a:solidFill>
                <a:ea typeface="+mn-lt"/>
                <a:cs typeface="+mn-lt"/>
              </a:rPr>
              <a:t> </a:t>
            </a:r>
            <a:r>
              <a:rPr lang="en-US" dirty="0">
                <a:ea typeface="+mn-lt"/>
                <a:cs typeface="+mn-lt"/>
              </a:rPr>
              <a:t>- </a:t>
            </a:r>
            <a:r>
              <a:rPr lang="en-US" dirty="0" err="1">
                <a:ea typeface="+mn-lt"/>
                <a:cs typeface="+mn-lt"/>
              </a:rPr>
              <a:t>это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тип</a:t>
            </a:r>
            <a:r>
              <a:rPr lang="en-US" dirty="0">
                <a:ea typeface="+mn-lt"/>
                <a:cs typeface="+mn-lt"/>
              </a:rPr>
              <a:t>, </a:t>
            </a:r>
            <a:r>
              <a:rPr lang="en-US" dirty="0" err="1">
                <a:ea typeface="+mn-lt"/>
                <a:cs typeface="+mn-lt"/>
              </a:rPr>
              <a:t>описывающий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устройство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объектов</a:t>
            </a:r>
            <a:r>
              <a:rPr lang="en-US" dirty="0">
                <a:ea typeface="+mn-lt"/>
                <a:cs typeface="+mn-lt"/>
              </a:rPr>
              <a:t>.  </a:t>
            </a:r>
          </a:p>
          <a:p>
            <a:pPr algn="ctr"/>
            <a:endParaRPr lang="en-US" dirty="0">
              <a:ea typeface="+mn-lt"/>
              <a:cs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EC95123-E97F-4576-B1C2-FD8EA84C96C4}"/>
              </a:ext>
            </a:extLst>
          </p:cNvPr>
          <p:cNvGrpSpPr/>
          <p:nvPr/>
        </p:nvGrpSpPr>
        <p:grpSpPr>
          <a:xfrm>
            <a:off x="5152167" y="959859"/>
            <a:ext cx="3669140" cy="3190693"/>
            <a:chOff x="5049948" y="1052786"/>
            <a:chExt cx="3669140" cy="3190693"/>
          </a:xfrm>
        </p:grpSpPr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DCD01261-85F5-4C44-B5F4-7F348FA8D115}"/>
                </a:ext>
              </a:extLst>
            </p:cNvPr>
            <p:cNvSpPr/>
            <p:nvPr/>
          </p:nvSpPr>
          <p:spPr>
            <a:xfrm>
              <a:off x="5049948" y="1301221"/>
              <a:ext cx="2276230" cy="488461"/>
            </a:xfrm>
            <a:prstGeom prst="rightArrow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Arrow: Right 35">
              <a:extLst>
                <a:ext uri="{FF2B5EF4-FFF2-40B4-BE49-F238E27FC236}">
                  <a16:creationId xmlns:a16="http://schemas.microsoft.com/office/drawing/2014/main" id="{ADB68E56-244D-4BD1-AC3D-6AC0957C0092}"/>
                </a:ext>
              </a:extLst>
            </p:cNvPr>
            <p:cNvSpPr/>
            <p:nvPr/>
          </p:nvSpPr>
          <p:spPr>
            <a:xfrm>
              <a:off x="5049948" y="2278144"/>
              <a:ext cx="2276230" cy="488461"/>
            </a:xfrm>
            <a:prstGeom prst="rightArrow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Arrow: Right 36">
              <a:extLst>
                <a:ext uri="{FF2B5EF4-FFF2-40B4-BE49-F238E27FC236}">
                  <a16:creationId xmlns:a16="http://schemas.microsoft.com/office/drawing/2014/main" id="{BBC66425-F274-4188-841D-93F65C18D861}"/>
                </a:ext>
              </a:extLst>
            </p:cNvPr>
            <p:cNvSpPr/>
            <p:nvPr/>
          </p:nvSpPr>
          <p:spPr>
            <a:xfrm>
              <a:off x="5049948" y="3225760"/>
              <a:ext cx="2276230" cy="488461"/>
            </a:xfrm>
            <a:prstGeom prst="rightArrow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2">
              <a:extLst>
                <a:ext uri="{FF2B5EF4-FFF2-40B4-BE49-F238E27FC236}">
                  <a16:creationId xmlns:a16="http://schemas.microsoft.com/office/drawing/2014/main" id="{0EAFB12D-8ED1-43F5-8DE3-58FE3C4D4C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273" t="19188" r="25061" b="6642"/>
            <a:stretch/>
          </p:blipFill>
          <p:spPr>
            <a:xfrm>
              <a:off x="7850554" y="1052786"/>
              <a:ext cx="868534" cy="904694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41" name="Picture 2">
              <a:extLst>
                <a:ext uri="{FF2B5EF4-FFF2-40B4-BE49-F238E27FC236}">
                  <a16:creationId xmlns:a16="http://schemas.microsoft.com/office/drawing/2014/main" id="{FE01AE66-42FD-400E-9FFF-E78ABF16D1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273" t="19188" r="25061" b="6642"/>
            <a:stretch/>
          </p:blipFill>
          <p:spPr>
            <a:xfrm>
              <a:off x="7850554" y="2156709"/>
              <a:ext cx="868534" cy="904694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42" name="Picture 2">
              <a:extLst>
                <a:ext uri="{FF2B5EF4-FFF2-40B4-BE49-F238E27FC236}">
                  <a16:creationId xmlns:a16="http://schemas.microsoft.com/office/drawing/2014/main" id="{37DA7C70-8936-4D6C-BEC2-2D9D2F1858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273" t="19188" r="25061" b="6642"/>
            <a:stretch/>
          </p:blipFill>
          <p:spPr>
            <a:xfrm>
              <a:off x="7850553" y="3338785"/>
              <a:ext cx="868534" cy="904694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9E9F0A7-7DEA-4460-9680-D62426D45802}"/>
              </a:ext>
            </a:extLst>
          </p:cNvPr>
          <p:cNvSpPr txBox="1"/>
          <p:nvPr/>
        </p:nvSpPr>
        <p:spPr>
          <a:xfrm>
            <a:off x="2081542" y="5128123"/>
            <a:ext cx="920548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i="1" dirty="0" err="1"/>
              <a:t>Класс</a:t>
            </a:r>
            <a:r>
              <a:rPr lang="en-US" sz="2000" i="1" dirty="0"/>
              <a:t> </a:t>
            </a:r>
            <a:r>
              <a:rPr lang="en-US" sz="2000" i="1" dirty="0" err="1"/>
              <a:t>можно</a:t>
            </a:r>
            <a:r>
              <a:rPr lang="en-US" sz="2000" i="1" dirty="0"/>
              <a:t> </a:t>
            </a:r>
            <a:r>
              <a:rPr lang="en-US" sz="2000" i="1" dirty="0" err="1"/>
              <a:t>сравнить</a:t>
            </a:r>
            <a:r>
              <a:rPr lang="en-US" sz="2000" i="1" dirty="0"/>
              <a:t> с </a:t>
            </a:r>
            <a:r>
              <a:rPr lang="en-US" sz="2000" i="1" dirty="0" err="1"/>
              <a:t>чертежом</a:t>
            </a:r>
            <a:r>
              <a:rPr lang="en-US" sz="2000" i="1" dirty="0"/>
              <a:t>, </a:t>
            </a:r>
            <a:r>
              <a:rPr lang="en-US" sz="2000" i="1" dirty="0" err="1"/>
              <a:t>по</a:t>
            </a:r>
            <a:r>
              <a:rPr lang="en-US" sz="2000" i="1" dirty="0"/>
              <a:t> </a:t>
            </a:r>
            <a:r>
              <a:rPr lang="en-US" sz="2000" i="1" dirty="0" err="1"/>
              <a:t>которому</a:t>
            </a:r>
            <a:r>
              <a:rPr lang="en-US" sz="2000" i="1" dirty="0"/>
              <a:t> </a:t>
            </a:r>
            <a:r>
              <a:rPr lang="en-US" sz="2000" i="1" dirty="0" err="1"/>
              <a:t>создаются</a:t>
            </a:r>
            <a:r>
              <a:rPr lang="en-US" sz="2000" i="1" dirty="0"/>
              <a:t> </a:t>
            </a:r>
            <a:r>
              <a:rPr lang="en-US" sz="2000" i="1" dirty="0" err="1"/>
              <a:t>объекты</a:t>
            </a:r>
            <a:r>
              <a:rPr lang="en-US" sz="2000" i="1" dirty="0"/>
              <a:t>.</a:t>
            </a:r>
            <a:endParaRPr lang="en-US" sz="2000" i="1">
              <a:cs typeface="Calibri"/>
            </a:endParaRPr>
          </a:p>
        </p:txBody>
      </p:sp>
      <p:grpSp>
        <p:nvGrpSpPr>
          <p:cNvPr id="11" name="Группа 8">
            <a:extLst>
              <a:ext uri="{FF2B5EF4-FFF2-40B4-BE49-F238E27FC236}">
                <a16:creationId xmlns:a16="http://schemas.microsoft.com/office/drawing/2014/main" id="{7FB060BC-E669-4555-869E-5104FF3323D4}"/>
              </a:ext>
            </a:extLst>
          </p:cNvPr>
          <p:cNvGrpSpPr/>
          <p:nvPr/>
        </p:nvGrpSpPr>
        <p:grpSpPr>
          <a:xfrm>
            <a:off x="0" y="6016564"/>
            <a:ext cx="12192000" cy="838253"/>
            <a:chOff x="0" y="6025857"/>
            <a:chExt cx="12192000" cy="838253"/>
          </a:xfrm>
        </p:grpSpPr>
        <p:grpSp>
          <p:nvGrpSpPr>
            <p:cNvPr id="20" name="Группа 9">
              <a:extLst>
                <a:ext uri="{FF2B5EF4-FFF2-40B4-BE49-F238E27FC236}">
                  <a16:creationId xmlns:a16="http://schemas.microsoft.com/office/drawing/2014/main" id="{5D434CA6-0D05-4C5A-8B0E-3E5281C47430}"/>
                </a:ext>
              </a:extLst>
            </p:cNvPr>
            <p:cNvGrpSpPr/>
            <p:nvPr/>
          </p:nvGrpSpPr>
          <p:grpSpPr>
            <a:xfrm>
              <a:off x="0" y="6025857"/>
              <a:ext cx="12192000" cy="838253"/>
              <a:chOff x="0" y="6025857"/>
              <a:chExt cx="12192000" cy="838253"/>
            </a:xfrm>
          </p:grpSpPr>
          <p:sp>
            <p:nvSpPr>
              <p:cNvPr id="22" name="Прямоугольник 11">
                <a:extLst>
                  <a:ext uri="{FF2B5EF4-FFF2-40B4-BE49-F238E27FC236}">
                    <a16:creationId xmlns:a16="http://schemas.microsoft.com/office/drawing/2014/main" id="{41385382-443A-45C7-9347-57346ED14969}"/>
                  </a:ext>
                </a:extLst>
              </p:cNvPr>
              <p:cNvSpPr/>
              <p:nvPr/>
            </p:nvSpPr>
            <p:spPr>
              <a:xfrm>
                <a:off x="0" y="6025857"/>
                <a:ext cx="12192000" cy="836713"/>
              </a:xfrm>
              <a:prstGeom prst="rect">
                <a:avLst/>
              </a:prstGeom>
              <a:solidFill>
                <a:srgbClr val="00AD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23" name="Рисунок 12">
                <a:extLst>
                  <a:ext uri="{FF2B5EF4-FFF2-40B4-BE49-F238E27FC236}">
                    <a16:creationId xmlns:a16="http://schemas.microsoft.com/office/drawing/2014/main" id="{AC4BEBCA-59F3-4DAE-85C8-394A4CF1FB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5414" y="6025857"/>
                <a:ext cx="5401429" cy="838253"/>
              </a:xfrm>
              <a:prstGeom prst="rect">
                <a:avLst/>
              </a:prstGeom>
            </p:spPr>
          </p:pic>
          <p:pic>
            <p:nvPicPr>
              <p:cNvPr id="25" name="Picture 24" descr="&amp;Kcy;&amp;acy;&amp;rcy;&amp;tcy;&amp;icy;&amp;ncy;&amp;kcy;&amp;icy; &amp;pcy;&amp;ocy; &amp;zcy;&amp;acy;&amp;pcy;&amp;rcy;&amp;ocy;&amp;scy;&amp;ucy; kaznu logo">
                <a:extLst>
                  <a:ext uri="{FF2B5EF4-FFF2-40B4-BE49-F238E27FC236}">
                    <a16:creationId xmlns:a16="http://schemas.microsoft.com/office/drawing/2014/main" id="{B634D104-C038-4731-88A5-81DC759166D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504" y="6075220"/>
                <a:ext cx="760309" cy="7647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FE88E5D-EFA3-40E3-8E2D-41D6EE07479E}"/>
                  </a:ext>
                </a:extLst>
              </p:cNvPr>
              <p:cNvSpPr txBox="1"/>
              <p:nvPr/>
            </p:nvSpPr>
            <p:spPr>
              <a:xfrm>
                <a:off x="702343" y="6211297"/>
                <a:ext cx="20882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kaznu.kz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sciencepark.kz</a:t>
                </a:r>
                <a:endParaRPr lang="ru-RU" sz="1200" b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  <p:pic>
          <p:nvPicPr>
            <p:cNvPr id="21" name="Рисунок 10">
              <a:extLst>
                <a:ext uri="{FF2B5EF4-FFF2-40B4-BE49-F238E27FC236}">
                  <a16:creationId xmlns:a16="http://schemas.microsoft.com/office/drawing/2014/main" id="{780C5A9F-AEAF-4167-BCEC-98262A549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1682" y="6108993"/>
              <a:ext cx="2644857" cy="706218"/>
            </a:xfrm>
            <a:prstGeom prst="rect">
              <a:avLst/>
            </a:prstGeom>
          </p:spPr>
        </p:pic>
      </p:grp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E98753C8-09C4-4FFC-A3FA-91E3F3C5E1DA}"/>
              </a:ext>
            </a:extLst>
          </p:cNvPr>
          <p:cNvSpPr>
            <a:spLocks noGrp="1"/>
          </p:cNvSpPr>
          <p:nvPr/>
        </p:nvSpPr>
        <p:spPr>
          <a:xfrm>
            <a:off x="0" y="0"/>
            <a:ext cx="12192000" cy="441196"/>
          </a:xfrm>
          <a:prstGeom prst="rect">
            <a:avLst/>
          </a:prstGeom>
          <a:solidFill>
            <a:srgbClr val="001D3C">
              <a:alpha val="5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b="1" dirty="0">
                <a:solidFill>
                  <a:schemeClr val="bg1"/>
                </a:solidFill>
                <a:latin typeface="Arial"/>
                <a:cs typeface="Arial"/>
              </a:rPr>
              <a:t>   3. Классы</a:t>
            </a:r>
          </a:p>
        </p:txBody>
      </p:sp>
    </p:spTree>
    <p:extLst>
      <p:ext uri="{BB962C8B-B14F-4D97-AF65-F5344CB8AC3E}">
        <p14:creationId xmlns:p14="http://schemas.microsoft.com/office/powerpoint/2010/main" val="3338701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5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0EC99F1-412E-476C-BF97-CFFF4AFBF948}"/>
              </a:ext>
            </a:extLst>
          </p:cNvPr>
          <p:cNvGrpSpPr/>
          <p:nvPr/>
        </p:nvGrpSpPr>
        <p:grpSpPr>
          <a:xfrm>
            <a:off x="1621614" y="1039405"/>
            <a:ext cx="1904072" cy="2604906"/>
            <a:chOff x="1686663" y="1308893"/>
            <a:chExt cx="1904072" cy="260490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B446FC2-9653-434F-9E1A-4D8EA54E71E3}"/>
                </a:ext>
              </a:extLst>
            </p:cNvPr>
            <p:cNvSpPr txBox="1"/>
            <p:nvPr/>
          </p:nvSpPr>
          <p:spPr>
            <a:xfrm>
              <a:off x="1803046" y="1308893"/>
              <a:ext cx="1785814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/>
                <a:t>Объект</a:t>
              </a:r>
              <a:r>
                <a:rPr lang="en-US" b="1" dirty="0"/>
                <a:t> </a:t>
              </a:r>
              <a:r>
                <a:rPr lang="en-US" b="1" dirty="0" err="1"/>
                <a:t>unisat</a:t>
              </a:r>
              <a:endParaRPr lang="en-US" b="1" dirty="0" err="1">
                <a:cs typeface="Calibri"/>
              </a:endParaRPr>
            </a:p>
          </p:txBody>
        </p:sp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AE4EB7AB-6F75-41FC-B108-28BCCD3235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273" t="19188" r="25061" b="6642"/>
            <a:stretch/>
          </p:blipFill>
          <p:spPr>
            <a:xfrm>
              <a:off x="1686663" y="1944259"/>
              <a:ext cx="1904072" cy="196954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9E9F0A7-7DEA-4460-9680-D62426D45802}"/>
              </a:ext>
            </a:extLst>
          </p:cNvPr>
          <p:cNvSpPr txBox="1"/>
          <p:nvPr/>
        </p:nvSpPr>
        <p:spPr>
          <a:xfrm>
            <a:off x="892784" y="4389297"/>
            <a:ext cx="10459406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rgbClr val="FFC000"/>
                </a:solidFill>
                <a:ea typeface="+mn-lt"/>
                <a:cs typeface="+mn-lt"/>
              </a:rPr>
              <a:t>      </a:t>
            </a:r>
            <a:r>
              <a:rPr lang="en-US" sz="2000" b="1" dirty="0" err="1">
                <a:solidFill>
                  <a:srgbClr val="00ADEF"/>
                </a:solidFill>
                <a:ea typeface="+mn-lt"/>
                <a:cs typeface="+mn-lt"/>
              </a:rPr>
              <a:t>Методы</a:t>
            </a:r>
            <a:r>
              <a:rPr lang="en-US" sz="2000" dirty="0">
                <a:solidFill>
                  <a:srgbClr val="00ADEF"/>
                </a:solidFill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описывают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поведение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классов</a:t>
            </a:r>
            <a:r>
              <a:rPr lang="en-US" sz="2000" dirty="0">
                <a:ea typeface="+mn-lt"/>
                <a:cs typeface="+mn-lt"/>
              </a:rPr>
              <a:t>. </a:t>
            </a:r>
            <a:r>
              <a:rPr lang="en-US" sz="2000" dirty="0" err="1">
                <a:ea typeface="+mn-lt"/>
                <a:cs typeface="+mn-lt"/>
              </a:rPr>
              <a:t>Так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же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как</a:t>
            </a:r>
            <a:r>
              <a:rPr lang="en-US" sz="2000" dirty="0">
                <a:ea typeface="+mn-lt"/>
                <a:cs typeface="+mn-lt"/>
              </a:rPr>
              <a:t> и </a:t>
            </a:r>
            <a:r>
              <a:rPr lang="en-US" sz="2000" dirty="0" err="1">
                <a:ea typeface="+mn-lt"/>
                <a:cs typeface="+mn-lt"/>
              </a:rPr>
              <a:t>функции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могут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принимать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параметры</a:t>
            </a:r>
            <a:r>
              <a:rPr lang="en-US" sz="2000" dirty="0">
                <a:ea typeface="+mn-lt"/>
                <a:cs typeface="+mn-lt"/>
              </a:rPr>
              <a:t> и </a:t>
            </a:r>
            <a:r>
              <a:rPr lang="en-US" sz="2000" dirty="0" err="1">
                <a:ea typeface="+mn-lt"/>
                <a:cs typeface="+mn-lt"/>
              </a:rPr>
              <a:t>возвращать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значения</a:t>
            </a:r>
            <a:r>
              <a:rPr lang="en-US" sz="2000" dirty="0">
                <a:ea typeface="+mn-lt"/>
                <a:cs typeface="+mn-lt"/>
              </a:rPr>
              <a:t>. </a:t>
            </a:r>
            <a:r>
              <a:rPr lang="en-US" sz="2000" dirty="0" err="1">
                <a:ea typeface="+mn-lt"/>
                <a:cs typeface="+mn-lt"/>
              </a:rPr>
              <a:t>Вызываются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относительно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какого-то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объекта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endParaRPr lang="en-US" sz="2000" i="1" dirty="0">
              <a:cs typeface="Calibri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0CA2BC1-FC3D-448C-AAA8-28F34A3A9344}"/>
              </a:ext>
            </a:extLst>
          </p:cNvPr>
          <p:cNvGrpSpPr/>
          <p:nvPr/>
        </p:nvGrpSpPr>
        <p:grpSpPr>
          <a:xfrm>
            <a:off x="4696003" y="1120438"/>
            <a:ext cx="7353903" cy="540152"/>
            <a:chOff x="4761052" y="1389926"/>
            <a:chExt cx="7353903" cy="540152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7E73749D-5359-4301-B378-8D370116077B}"/>
                </a:ext>
              </a:extLst>
            </p:cNvPr>
            <p:cNvSpPr/>
            <p:nvPr/>
          </p:nvSpPr>
          <p:spPr>
            <a:xfrm>
              <a:off x="4761052" y="1389926"/>
              <a:ext cx="2440328" cy="540152"/>
            </a:xfrm>
            <a:prstGeom prst="roundRect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err="1">
                  <a:cs typeface="Calibri"/>
                </a:rPr>
                <a:t>get_work_mode</a:t>
              </a:r>
              <a:r>
                <a:rPr lang="en-US" b="1" dirty="0">
                  <a:cs typeface="Calibri"/>
                </a:rPr>
                <a:t>()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ED2C9E5-EF47-4BB0-9F00-0A0CEBC9FA4C}"/>
                </a:ext>
              </a:extLst>
            </p:cNvPr>
            <p:cNvSpPr txBox="1"/>
            <p:nvPr/>
          </p:nvSpPr>
          <p:spPr>
            <a:xfrm>
              <a:off x="7240085" y="1472034"/>
              <a:ext cx="4874870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/>
                <a:t>- </a:t>
              </a:r>
              <a:r>
                <a:rPr lang="en-US" dirty="0" err="1"/>
                <a:t>возвращает</a:t>
              </a:r>
              <a:r>
                <a:rPr lang="en-US" dirty="0"/>
                <a:t> </a:t>
              </a:r>
              <a:r>
                <a:rPr lang="en-US" dirty="0" err="1"/>
                <a:t>текущий</a:t>
              </a:r>
              <a:r>
                <a:rPr lang="en-US" dirty="0"/>
                <a:t> </a:t>
              </a:r>
              <a:r>
                <a:rPr lang="en-US" dirty="0" err="1"/>
                <a:t>режим</a:t>
              </a:r>
              <a:r>
                <a:rPr lang="en-US" dirty="0"/>
                <a:t> </a:t>
              </a:r>
              <a:r>
                <a:rPr lang="en-US" dirty="0" err="1"/>
                <a:t>работы</a:t>
              </a:r>
              <a:r>
                <a:rPr lang="en-US" dirty="0"/>
                <a:t> </a:t>
              </a:r>
              <a:r>
                <a:rPr lang="en-US" dirty="0" err="1"/>
                <a:t>спутника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0B893E3-B736-4CFA-A2D9-3CB08CB4DF49}"/>
              </a:ext>
            </a:extLst>
          </p:cNvPr>
          <p:cNvGrpSpPr/>
          <p:nvPr/>
        </p:nvGrpSpPr>
        <p:grpSpPr>
          <a:xfrm>
            <a:off x="4676711" y="2200741"/>
            <a:ext cx="7353903" cy="540152"/>
            <a:chOff x="4741760" y="2470229"/>
            <a:chExt cx="7353903" cy="540152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3D4BD719-A2F7-42C0-8912-09DD027D6ED0}"/>
                </a:ext>
              </a:extLst>
            </p:cNvPr>
            <p:cNvSpPr/>
            <p:nvPr/>
          </p:nvSpPr>
          <p:spPr>
            <a:xfrm>
              <a:off x="4741760" y="2470229"/>
              <a:ext cx="2440328" cy="540152"/>
            </a:xfrm>
            <a:prstGeom prst="roundRect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b="1" dirty="0" err="1">
                  <a:cs typeface="Calibri"/>
                </a:rPr>
                <a:t>change_direction</a:t>
              </a:r>
              <a:r>
                <a:rPr lang="en-US" b="1" dirty="0">
                  <a:cs typeface="Calibri"/>
                </a:rPr>
                <a:t>()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67586A8-2B46-441F-8F5D-A3170C4F22BA}"/>
                </a:ext>
              </a:extLst>
            </p:cNvPr>
            <p:cNvSpPr txBox="1"/>
            <p:nvPr/>
          </p:nvSpPr>
          <p:spPr>
            <a:xfrm>
              <a:off x="7220793" y="2552337"/>
              <a:ext cx="4874870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/>
                <a:t>- </a:t>
              </a:r>
              <a:r>
                <a:rPr lang="en-US" dirty="0" err="1"/>
                <a:t>изменяет</a:t>
              </a:r>
              <a:r>
                <a:rPr lang="en-US" dirty="0"/>
                <a:t> </a:t>
              </a:r>
              <a:r>
                <a:rPr lang="en-US" dirty="0" err="1"/>
                <a:t>направление</a:t>
              </a:r>
              <a:r>
                <a:rPr lang="en-US" dirty="0"/>
                <a:t> </a:t>
              </a:r>
              <a:r>
                <a:rPr lang="en-US" dirty="0" err="1"/>
                <a:t>полета</a:t>
              </a:r>
              <a:endParaRPr lang="en-US" dirty="0" err="1">
                <a:cs typeface="Calibri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CBF90F6-5C04-40A8-95B2-5220C017ACFB}"/>
              </a:ext>
            </a:extLst>
          </p:cNvPr>
          <p:cNvGrpSpPr/>
          <p:nvPr/>
        </p:nvGrpSpPr>
        <p:grpSpPr>
          <a:xfrm>
            <a:off x="4686356" y="3281044"/>
            <a:ext cx="7353903" cy="540152"/>
            <a:chOff x="4751405" y="3550532"/>
            <a:chExt cx="7353903" cy="540152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A2170F68-C905-4EBA-9F62-05E869A7D556}"/>
                </a:ext>
              </a:extLst>
            </p:cNvPr>
            <p:cNvSpPr/>
            <p:nvPr/>
          </p:nvSpPr>
          <p:spPr>
            <a:xfrm>
              <a:off x="4751405" y="3550532"/>
              <a:ext cx="2440328" cy="540152"/>
            </a:xfrm>
            <a:prstGeom prst="roundRect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b="1" dirty="0" err="1">
                  <a:cs typeface="Calibri"/>
                </a:rPr>
                <a:t>update_data</a:t>
              </a:r>
              <a:r>
                <a:rPr lang="en-US" b="1" dirty="0">
                  <a:cs typeface="Calibri"/>
                </a:rPr>
                <a:t>()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996CFDF-4DD8-40FB-8E9B-97136068C787}"/>
                </a:ext>
              </a:extLst>
            </p:cNvPr>
            <p:cNvSpPr txBox="1"/>
            <p:nvPr/>
          </p:nvSpPr>
          <p:spPr>
            <a:xfrm>
              <a:off x="7230438" y="3632640"/>
              <a:ext cx="4874870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/>
                <a:t>- </a:t>
              </a:r>
              <a:r>
                <a:rPr lang="en-US" dirty="0" err="1"/>
                <a:t>обновляет</a:t>
              </a:r>
              <a:r>
                <a:rPr lang="en-US" dirty="0"/>
                <a:t> </a:t>
              </a:r>
              <a:r>
                <a:rPr lang="en-US" dirty="0" err="1"/>
                <a:t>данные</a:t>
              </a:r>
              <a:r>
                <a:rPr lang="en-US" dirty="0"/>
                <a:t> в </a:t>
              </a:r>
              <a:r>
                <a:rPr lang="en-US" dirty="0" err="1"/>
                <a:t>базе</a:t>
              </a:r>
              <a:r>
                <a:rPr lang="en-US" dirty="0"/>
                <a:t> </a:t>
              </a:r>
              <a:r>
                <a:rPr lang="en-US" dirty="0" err="1"/>
                <a:t>за</a:t>
              </a:r>
              <a:r>
                <a:rPr lang="en-US" dirty="0"/>
                <a:t> </a:t>
              </a:r>
              <a:r>
                <a:rPr lang="en-US" dirty="0" err="1"/>
                <a:t>счет</a:t>
              </a:r>
              <a:r>
                <a:rPr lang="en-US" dirty="0"/>
                <a:t> </a:t>
              </a:r>
              <a:r>
                <a:rPr lang="en-US" dirty="0" err="1"/>
                <a:t>датчиков</a:t>
              </a:r>
              <a:endParaRPr lang="en-US" dirty="0" err="1">
                <a:cs typeface="Calibri"/>
              </a:endParaRPr>
            </a:p>
          </p:txBody>
        </p:sp>
      </p:grpSp>
      <p:grpSp>
        <p:nvGrpSpPr>
          <p:cNvPr id="3" name="Группа 8">
            <a:extLst>
              <a:ext uri="{FF2B5EF4-FFF2-40B4-BE49-F238E27FC236}">
                <a16:creationId xmlns:a16="http://schemas.microsoft.com/office/drawing/2014/main" id="{52E32D9F-780B-482E-A48F-E8661CE406D6}"/>
              </a:ext>
            </a:extLst>
          </p:cNvPr>
          <p:cNvGrpSpPr/>
          <p:nvPr/>
        </p:nvGrpSpPr>
        <p:grpSpPr>
          <a:xfrm>
            <a:off x="0" y="6016564"/>
            <a:ext cx="12192000" cy="838253"/>
            <a:chOff x="0" y="6025857"/>
            <a:chExt cx="12192000" cy="838253"/>
          </a:xfrm>
        </p:grpSpPr>
        <p:grpSp>
          <p:nvGrpSpPr>
            <p:cNvPr id="17" name="Группа 9">
              <a:extLst>
                <a:ext uri="{FF2B5EF4-FFF2-40B4-BE49-F238E27FC236}">
                  <a16:creationId xmlns:a16="http://schemas.microsoft.com/office/drawing/2014/main" id="{3CA9056B-07EF-43E1-BF24-169A3F0B2707}"/>
                </a:ext>
              </a:extLst>
            </p:cNvPr>
            <p:cNvGrpSpPr/>
            <p:nvPr/>
          </p:nvGrpSpPr>
          <p:grpSpPr>
            <a:xfrm>
              <a:off x="0" y="6025857"/>
              <a:ext cx="12192000" cy="838253"/>
              <a:chOff x="0" y="6025857"/>
              <a:chExt cx="12192000" cy="838253"/>
            </a:xfrm>
          </p:grpSpPr>
          <p:sp>
            <p:nvSpPr>
              <p:cNvPr id="23" name="Прямоугольник 11">
                <a:extLst>
                  <a:ext uri="{FF2B5EF4-FFF2-40B4-BE49-F238E27FC236}">
                    <a16:creationId xmlns:a16="http://schemas.microsoft.com/office/drawing/2014/main" id="{5E72C86B-145F-4B09-BA43-8C3BA8428833}"/>
                  </a:ext>
                </a:extLst>
              </p:cNvPr>
              <p:cNvSpPr/>
              <p:nvPr/>
            </p:nvSpPr>
            <p:spPr>
              <a:xfrm>
                <a:off x="0" y="6025857"/>
                <a:ext cx="12192000" cy="836713"/>
              </a:xfrm>
              <a:prstGeom prst="rect">
                <a:avLst/>
              </a:prstGeom>
              <a:solidFill>
                <a:srgbClr val="00AD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25" name="Рисунок 12">
                <a:extLst>
                  <a:ext uri="{FF2B5EF4-FFF2-40B4-BE49-F238E27FC236}">
                    <a16:creationId xmlns:a16="http://schemas.microsoft.com/office/drawing/2014/main" id="{6A34502A-896F-4C05-B41F-6967D96136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5414" y="6025857"/>
                <a:ext cx="5401429" cy="838253"/>
              </a:xfrm>
              <a:prstGeom prst="rect">
                <a:avLst/>
              </a:prstGeom>
            </p:spPr>
          </p:pic>
          <p:pic>
            <p:nvPicPr>
              <p:cNvPr id="26" name="Picture 25" descr="&amp;Kcy;&amp;acy;&amp;rcy;&amp;tcy;&amp;icy;&amp;ncy;&amp;kcy;&amp;icy; &amp;pcy;&amp;ocy; &amp;zcy;&amp;acy;&amp;pcy;&amp;rcy;&amp;ocy;&amp;scy;&amp;ucy; kaznu logo">
                <a:extLst>
                  <a:ext uri="{FF2B5EF4-FFF2-40B4-BE49-F238E27FC236}">
                    <a16:creationId xmlns:a16="http://schemas.microsoft.com/office/drawing/2014/main" id="{96BAA8CA-1FBC-49D4-A547-6E49EB26CF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504" y="6075220"/>
                <a:ext cx="760309" cy="7647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56654DA-38B0-47C7-AD7D-3F463EDAF65B}"/>
                  </a:ext>
                </a:extLst>
              </p:cNvPr>
              <p:cNvSpPr txBox="1"/>
              <p:nvPr/>
            </p:nvSpPr>
            <p:spPr>
              <a:xfrm>
                <a:off x="702343" y="6211297"/>
                <a:ext cx="20882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kaznu.kz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sciencepark.kz</a:t>
                </a:r>
                <a:endParaRPr lang="ru-RU" sz="1200" b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  <p:pic>
          <p:nvPicPr>
            <p:cNvPr id="22" name="Рисунок 10">
              <a:extLst>
                <a:ext uri="{FF2B5EF4-FFF2-40B4-BE49-F238E27FC236}">
                  <a16:creationId xmlns:a16="http://schemas.microsoft.com/office/drawing/2014/main" id="{45CB4241-E413-439F-9909-55B6A4CE78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1682" y="6108993"/>
              <a:ext cx="2644857" cy="706218"/>
            </a:xfrm>
            <a:prstGeom prst="rect">
              <a:avLst/>
            </a:prstGeom>
          </p:spPr>
        </p:pic>
      </p:grp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75D56E3-E756-4D1C-8ACC-761D8FC60FC6}"/>
              </a:ext>
            </a:extLst>
          </p:cNvPr>
          <p:cNvSpPr>
            <a:spLocks noGrp="1"/>
          </p:cNvSpPr>
          <p:nvPr/>
        </p:nvSpPr>
        <p:spPr>
          <a:xfrm>
            <a:off x="0" y="0"/>
            <a:ext cx="12192000" cy="441196"/>
          </a:xfrm>
          <a:prstGeom prst="rect">
            <a:avLst/>
          </a:prstGeom>
          <a:solidFill>
            <a:srgbClr val="001D3C">
              <a:alpha val="5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b="1" dirty="0">
                <a:solidFill>
                  <a:schemeClr val="bg1"/>
                </a:solidFill>
                <a:latin typeface="Arial"/>
                <a:cs typeface="Arial"/>
              </a:rPr>
              <a:t>   4. Методы объектов</a:t>
            </a:r>
          </a:p>
        </p:txBody>
      </p:sp>
    </p:spTree>
    <p:extLst>
      <p:ext uri="{BB962C8B-B14F-4D97-AF65-F5344CB8AC3E}">
        <p14:creationId xmlns:p14="http://schemas.microsoft.com/office/powerpoint/2010/main" val="3633651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E9F0A7-7DEA-4460-9680-D62426D45802}"/>
              </a:ext>
            </a:extLst>
          </p:cNvPr>
          <p:cNvSpPr txBox="1"/>
          <p:nvPr/>
        </p:nvSpPr>
        <p:spPr>
          <a:xfrm>
            <a:off x="1912627" y="4865105"/>
            <a:ext cx="1045940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 err="1">
                <a:solidFill>
                  <a:srgbClr val="00ADEF"/>
                </a:solidFill>
                <a:ea typeface="+mn-lt"/>
                <a:cs typeface="+mn-lt"/>
              </a:rPr>
              <a:t>Метод</a:t>
            </a:r>
            <a:r>
              <a:rPr lang="en-US" sz="2000" b="1" dirty="0">
                <a:solidFill>
                  <a:srgbClr val="00ADEF"/>
                </a:solidFill>
                <a:ea typeface="+mn-lt"/>
                <a:cs typeface="+mn-lt"/>
              </a:rPr>
              <a:t>  __</a:t>
            </a:r>
            <a:r>
              <a:rPr lang="en-US" sz="2000" b="1" dirty="0" err="1">
                <a:solidFill>
                  <a:srgbClr val="00ADEF"/>
                </a:solidFill>
                <a:ea typeface="+mn-lt"/>
                <a:cs typeface="+mn-lt"/>
              </a:rPr>
              <a:t>init</a:t>
            </a:r>
            <a:r>
              <a:rPr lang="en-US" sz="2000" b="1" dirty="0">
                <a:solidFill>
                  <a:srgbClr val="00ADEF"/>
                </a:solidFill>
                <a:ea typeface="+mn-lt"/>
                <a:cs typeface="+mn-lt"/>
              </a:rPr>
              <a:t>__()</a:t>
            </a:r>
            <a:r>
              <a:rPr lang="en-US" sz="2000" dirty="0">
                <a:solidFill>
                  <a:schemeClr val="accent4"/>
                </a:solidFill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запускается</a:t>
            </a:r>
            <a:r>
              <a:rPr lang="en-US" sz="2000" dirty="0">
                <a:ea typeface="+mn-lt"/>
                <a:cs typeface="+mn-lt"/>
              </a:rPr>
              <a:t>, </a:t>
            </a:r>
            <a:r>
              <a:rPr lang="en-US" sz="2000" dirty="0" err="1">
                <a:ea typeface="+mn-lt"/>
                <a:cs typeface="+mn-lt"/>
              </a:rPr>
              <a:t>как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только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объект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класса</a:t>
            </a:r>
            <a:r>
              <a:rPr lang="en-US" sz="2000" dirty="0">
                <a:ea typeface="+mn-lt"/>
                <a:cs typeface="+mn-lt"/>
              </a:rPr>
              <a:t> </a:t>
            </a:r>
            <a:r>
              <a:rPr lang="en-US" sz="2000" dirty="0" err="1">
                <a:ea typeface="+mn-lt"/>
                <a:cs typeface="+mn-lt"/>
              </a:rPr>
              <a:t>реализуется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endParaRPr lang="en-US" sz="2000" i="1" dirty="0">
              <a:cs typeface="Calibri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3666F0E-5ED5-4ACE-89D3-D19B86CEFB03}"/>
              </a:ext>
            </a:extLst>
          </p:cNvPr>
          <p:cNvGrpSpPr/>
          <p:nvPr/>
        </p:nvGrpSpPr>
        <p:grpSpPr>
          <a:xfrm>
            <a:off x="645096" y="995328"/>
            <a:ext cx="2733431" cy="2518121"/>
            <a:chOff x="756608" y="1348450"/>
            <a:chExt cx="2733431" cy="2518121"/>
          </a:xfrm>
        </p:grpSpPr>
        <p:pic>
          <p:nvPicPr>
            <p:cNvPr id="3" name="Picture 3">
              <a:extLst>
                <a:ext uri="{FF2B5EF4-FFF2-40B4-BE49-F238E27FC236}">
                  <a16:creationId xmlns:a16="http://schemas.microsoft.com/office/drawing/2014/main" id="{701CD418-293C-4595-9BC3-EB3A16741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6608" y="1865123"/>
              <a:ext cx="2733431" cy="2001448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EFB4E3B-59B6-4C98-A6D1-2B886C7EC654}"/>
                </a:ext>
              </a:extLst>
            </p:cNvPr>
            <p:cNvSpPr txBox="1"/>
            <p:nvPr/>
          </p:nvSpPr>
          <p:spPr>
            <a:xfrm>
              <a:off x="1309868" y="1348450"/>
              <a:ext cx="163395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/>
                <a:t>Класс</a:t>
              </a:r>
              <a:r>
                <a:rPr lang="en-US" b="1" dirty="0"/>
                <a:t> Satellite</a:t>
              </a:r>
              <a:endParaRPr lang="en-US" b="1" dirty="0">
                <a:cs typeface="Calibri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5C807B0-3C45-4919-9676-BB856B218DAD}"/>
              </a:ext>
            </a:extLst>
          </p:cNvPr>
          <p:cNvGrpSpPr/>
          <p:nvPr/>
        </p:nvGrpSpPr>
        <p:grpSpPr>
          <a:xfrm>
            <a:off x="3537234" y="2189570"/>
            <a:ext cx="4938531" cy="646331"/>
            <a:chOff x="3648746" y="2542692"/>
            <a:chExt cx="4938531" cy="646331"/>
          </a:xfrm>
        </p:grpSpPr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0ABDC3ED-1C20-450C-A6EC-013AE801DC1E}"/>
                </a:ext>
              </a:extLst>
            </p:cNvPr>
            <p:cNvSpPr/>
            <p:nvPr/>
          </p:nvSpPr>
          <p:spPr>
            <a:xfrm>
              <a:off x="3648746" y="2598304"/>
              <a:ext cx="916329" cy="356886"/>
            </a:xfrm>
            <a:prstGeom prst="rightArrow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E15ADDBA-A55D-4CCF-A06A-19756C467089}"/>
                </a:ext>
              </a:extLst>
            </p:cNvPr>
            <p:cNvSpPr/>
            <p:nvPr/>
          </p:nvSpPr>
          <p:spPr>
            <a:xfrm>
              <a:off x="7709530" y="2569366"/>
              <a:ext cx="877747" cy="356886"/>
            </a:xfrm>
            <a:prstGeom prst="rightArrow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135E6EA-0965-4CCD-83A5-61E105E7A764}"/>
                </a:ext>
              </a:extLst>
            </p:cNvPr>
            <p:cNvSpPr txBox="1"/>
            <p:nvPr/>
          </p:nvSpPr>
          <p:spPr>
            <a:xfrm>
              <a:off x="4645427" y="2542692"/>
              <a:ext cx="3109730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 err="1"/>
                <a:t>Создание</a:t>
              </a:r>
              <a:r>
                <a:rPr lang="en-US" dirty="0"/>
                <a:t> </a:t>
              </a:r>
              <a:r>
                <a:rPr lang="en-US" dirty="0" err="1"/>
                <a:t>объекта</a:t>
              </a:r>
              <a:r>
                <a:rPr lang="en-US" dirty="0"/>
                <a:t> </a:t>
              </a:r>
              <a:r>
                <a:rPr lang="en-US" dirty="0" err="1"/>
                <a:t>спутника</a:t>
              </a:r>
              <a:r>
                <a:rPr lang="en-US" dirty="0"/>
                <a:t> с </a:t>
              </a:r>
              <a:r>
                <a:rPr lang="en-US" dirty="0" err="1"/>
                <a:t>именем</a:t>
              </a:r>
              <a:r>
                <a:rPr lang="en-US" dirty="0"/>
                <a:t> "</a:t>
              </a:r>
              <a:r>
                <a:rPr lang="en-US" dirty="0" err="1"/>
                <a:t>unisat</a:t>
              </a:r>
              <a:r>
                <a:rPr lang="en-US" dirty="0"/>
                <a:t>"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44FBBEB-1F8A-4796-B09D-DEE4A7866C60}"/>
              </a:ext>
            </a:extLst>
          </p:cNvPr>
          <p:cNvGrpSpPr/>
          <p:nvPr/>
        </p:nvGrpSpPr>
        <p:grpSpPr>
          <a:xfrm>
            <a:off x="4572375" y="3199528"/>
            <a:ext cx="2461792" cy="540152"/>
            <a:chOff x="4683887" y="3608406"/>
            <a:chExt cx="2461792" cy="5401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1DFE241-6EBA-4BC3-B46D-15F013C81E91}"/>
                </a:ext>
              </a:extLst>
            </p:cNvPr>
            <p:cNvSpPr txBox="1"/>
            <p:nvPr/>
          </p:nvSpPr>
          <p:spPr>
            <a:xfrm>
              <a:off x="5820378" y="3688706"/>
              <a:ext cx="1325301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cs typeface="Calibri"/>
                </a:rPr>
                <a:t>= "</a:t>
              </a:r>
              <a:r>
                <a:rPr lang="en-US" dirty="0" err="1">
                  <a:cs typeface="Calibri"/>
                </a:rPr>
                <a:t>unisat</a:t>
              </a:r>
              <a:r>
                <a:rPr lang="en-US" dirty="0">
                  <a:cs typeface="Calibri"/>
                </a:rPr>
                <a:t>"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DEF30C47-E766-47F1-A19B-B1A515C24892}"/>
                </a:ext>
              </a:extLst>
            </p:cNvPr>
            <p:cNvSpPr/>
            <p:nvPr/>
          </p:nvSpPr>
          <p:spPr>
            <a:xfrm>
              <a:off x="4683887" y="3608406"/>
              <a:ext cx="1022430" cy="540152"/>
            </a:xfrm>
            <a:prstGeom prst="roundRect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b="1" dirty="0">
                  <a:cs typeface="Calibri"/>
                </a:rPr>
                <a:t>name</a:t>
              </a:r>
              <a:endParaRPr lang="en-US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86D7C4C-C5B8-426E-8E72-3D96CDAE45C6}"/>
              </a:ext>
            </a:extLst>
          </p:cNvPr>
          <p:cNvGrpSpPr/>
          <p:nvPr/>
        </p:nvGrpSpPr>
        <p:grpSpPr>
          <a:xfrm>
            <a:off x="4572376" y="3913300"/>
            <a:ext cx="2847614" cy="540152"/>
            <a:chOff x="4683888" y="4322178"/>
            <a:chExt cx="2847614" cy="54015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DD25D8B-C2AD-42B0-A38E-73C95E2FC219}"/>
                </a:ext>
              </a:extLst>
            </p:cNvPr>
            <p:cNvSpPr txBox="1"/>
            <p:nvPr/>
          </p:nvSpPr>
          <p:spPr>
            <a:xfrm>
              <a:off x="6206201" y="4402478"/>
              <a:ext cx="1325301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cs typeface="Calibri"/>
                </a:rPr>
                <a:t>= "</a:t>
              </a:r>
              <a:r>
                <a:rPr lang="en-US" dirty="0" err="1">
                  <a:cs typeface="Calibri"/>
                </a:rPr>
                <a:t>активен</a:t>
              </a:r>
              <a:r>
                <a:rPr lang="en-US" dirty="0">
                  <a:cs typeface="Calibri"/>
                </a:rPr>
                <a:t>"</a:t>
              </a: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56712623-0268-42EE-AD40-13E846A85A03}"/>
                </a:ext>
              </a:extLst>
            </p:cNvPr>
            <p:cNvSpPr/>
            <p:nvPr/>
          </p:nvSpPr>
          <p:spPr>
            <a:xfrm>
              <a:off x="4683888" y="4322178"/>
              <a:ext cx="1466125" cy="540152"/>
            </a:xfrm>
            <a:prstGeom prst="roundRect">
              <a:avLst/>
            </a:prstGeom>
            <a:solidFill>
              <a:srgbClr val="00ADEF"/>
            </a:solidFill>
            <a:ln>
              <a:solidFill>
                <a:srgbClr val="00AD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b="1" dirty="0" err="1">
                  <a:cs typeface="Calibri"/>
                </a:rPr>
                <a:t>work_mode</a:t>
              </a:r>
              <a:endParaRPr lang="en-US" dirty="0" err="1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2161DD9-424D-4222-B336-98620A9115AC}"/>
              </a:ext>
            </a:extLst>
          </p:cNvPr>
          <p:cNvGrpSpPr/>
          <p:nvPr/>
        </p:nvGrpSpPr>
        <p:grpSpPr>
          <a:xfrm>
            <a:off x="7535495" y="918163"/>
            <a:ext cx="4633731" cy="2459249"/>
            <a:chOff x="7647007" y="1271285"/>
            <a:chExt cx="4633731" cy="2459249"/>
          </a:xfrm>
        </p:grpSpPr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AE4EB7AB-6F75-41FC-B108-28BCCD3235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273" t="19188" r="25061" b="6642"/>
            <a:stretch/>
          </p:blipFill>
          <p:spPr>
            <a:xfrm>
              <a:off x="8940132" y="1760994"/>
              <a:ext cx="1904072" cy="196954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5BAC744-D4E2-4612-AEB7-60E3F7A0D262}"/>
                </a:ext>
              </a:extLst>
            </p:cNvPr>
            <p:cNvSpPr txBox="1"/>
            <p:nvPr/>
          </p:nvSpPr>
          <p:spPr>
            <a:xfrm>
              <a:off x="7647007" y="1271285"/>
              <a:ext cx="4633731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/>
                <a:t>Объект</a:t>
              </a:r>
              <a:r>
                <a:rPr lang="en-US" b="1" dirty="0"/>
                <a:t> </a:t>
              </a:r>
              <a:r>
                <a:rPr lang="en-US" b="1" dirty="0" err="1"/>
                <a:t>unisat</a:t>
              </a:r>
              <a:r>
                <a:rPr lang="en-US" b="1" dirty="0"/>
                <a:t> с </a:t>
              </a:r>
              <a:r>
                <a:rPr lang="en-US" b="1" dirty="0" err="1"/>
                <a:t>активным</a:t>
              </a:r>
              <a:r>
                <a:rPr lang="en-US" b="1" dirty="0"/>
                <a:t> </a:t>
              </a:r>
              <a:r>
                <a:rPr lang="en-US" b="1" dirty="0" err="1"/>
                <a:t>режимом</a:t>
              </a:r>
              <a:r>
                <a:rPr lang="en-US" b="1" dirty="0"/>
                <a:t> </a:t>
              </a:r>
              <a:r>
                <a:rPr lang="en-US" b="1"/>
                <a:t>работы </a:t>
              </a:r>
              <a:endParaRPr lang="en-US" b="1">
                <a:cs typeface="Calibri"/>
              </a:endParaRPr>
            </a:p>
          </p:txBody>
        </p:sp>
      </p:grp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EFF697D9-F351-4A0F-9A78-CD2ED5291BA9}"/>
              </a:ext>
            </a:extLst>
          </p:cNvPr>
          <p:cNvSpPr>
            <a:spLocks noGrp="1"/>
          </p:cNvSpPr>
          <p:nvPr/>
        </p:nvSpPr>
        <p:spPr>
          <a:xfrm>
            <a:off x="0" y="0"/>
            <a:ext cx="12192000" cy="441196"/>
          </a:xfrm>
          <a:prstGeom prst="rect">
            <a:avLst/>
          </a:prstGeom>
          <a:solidFill>
            <a:srgbClr val="001D3C">
              <a:alpha val="5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b="1" dirty="0">
                <a:solidFill>
                  <a:schemeClr val="bg1"/>
                </a:solidFill>
                <a:latin typeface="Arial"/>
                <a:cs typeface="Arial"/>
              </a:rPr>
              <a:t>   5. Метод __</a:t>
            </a:r>
            <a:r>
              <a:rPr lang="ru-RU" sz="2000" b="1" dirty="0" err="1">
                <a:solidFill>
                  <a:schemeClr val="bg1"/>
                </a:solidFill>
                <a:latin typeface="Arial"/>
                <a:cs typeface="Arial"/>
              </a:rPr>
              <a:t>init</a:t>
            </a:r>
            <a:r>
              <a:rPr lang="ru-RU" sz="2000" b="1" dirty="0">
                <a:solidFill>
                  <a:schemeClr val="bg1"/>
                </a:solidFill>
                <a:latin typeface="Arial"/>
                <a:cs typeface="Arial"/>
              </a:rPr>
              <a:t>__()</a:t>
            </a:r>
          </a:p>
        </p:txBody>
      </p:sp>
      <p:grpSp>
        <p:nvGrpSpPr>
          <p:cNvPr id="8" name="Группа 8">
            <a:extLst>
              <a:ext uri="{FF2B5EF4-FFF2-40B4-BE49-F238E27FC236}">
                <a16:creationId xmlns:a16="http://schemas.microsoft.com/office/drawing/2014/main" id="{957FC1B3-F1AD-4EC3-A574-DF895155F144}"/>
              </a:ext>
            </a:extLst>
          </p:cNvPr>
          <p:cNvGrpSpPr/>
          <p:nvPr/>
        </p:nvGrpSpPr>
        <p:grpSpPr>
          <a:xfrm>
            <a:off x="0" y="6016564"/>
            <a:ext cx="12192000" cy="838253"/>
            <a:chOff x="0" y="6025857"/>
            <a:chExt cx="12192000" cy="838253"/>
          </a:xfrm>
        </p:grpSpPr>
        <p:grpSp>
          <p:nvGrpSpPr>
            <p:cNvPr id="24" name="Группа 9">
              <a:extLst>
                <a:ext uri="{FF2B5EF4-FFF2-40B4-BE49-F238E27FC236}">
                  <a16:creationId xmlns:a16="http://schemas.microsoft.com/office/drawing/2014/main" id="{3E8EBB46-4B10-49BA-A883-12A823A5BD35}"/>
                </a:ext>
              </a:extLst>
            </p:cNvPr>
            <p:cNvGrpSpPr/>
            <p:nvPr/>
          </p:nvGrpSpPr>
          <p:grpSpPr>
            <a:xfrm>
              <a:off x="0" y="6025857"/>
              <a:ext cx="12192000" cy="838253"/>
              <a:chOff x="0" y="6025857"/>
              <a:chExt cx="12192000" cy="838253"/>
            </a:xfrm>
          </p:grpSpPr>
          <p:sp>
            <p:nvSpPr>
              <p:cNvPr id="31" name="Прямоугольник 11">
                <a:extLst>
                  <a:ext uri="{FF2B5EF4-FFF2-40B4-BE49-F238E27FC236}">
                    <a16:creationId xmlns:a16="http://schemas.microsoft.com/office/drawing/2014/main" id="{FD467EEC-7895-4040-A6E4-37AC675B8C60}"/>
                  </a:ext>
                </a:extLst>
              </p:cNvPr>
              <p:cNvSpPr/>
              <p:nvPr/>
            </p:nvSpPr>
            <p:spPr>
              <a:xfrm>
                <a:off x="0" y="6025857"/>
                <a:ext cx="12192000" cy="836713"/>
              </a:xfrm>
              <a:prstGeom prst="rect">
                <a:avLst/>
              </a:prstGeom>
              <a:solidFill>
                <a:srgbClr val="00AD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32" name="Рисунок 12">
                <a:extLst>
                  <a:ext uri="{FF2B5EF4-FFF2-40B4-BE49-F238E27FC236}">
                    <a16:creationId xmlns:a16="http://schemas.microsoft.com/office/drawing/2014/main" id="{C2CA7790-79C8-4938-9A95-6F6E2636EC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5414" y="6025857"/>
                <a:ext cx="5401429" cy="838253"/>
              </a:xfrm>
              <a:prstGeom prst="rect">
                <a:avLst/>
              </a:prstGeom>
            </p:spPr>
          </p:pic>
          <p:pic>
            <p:nvPicPr>
              <p:cNvPr id="33" name="Picture 32" descr="&amp;Kcy;&amp;acy;&amp;rcy;&amp;tcy;&amp;icy;&amp;ncy;&amp;kcy;&amp;icy; &amp;pcy;&amp;ocy; &amp;zcy;&amp;acy;&amp;pcy;&amp;rcy;&amp;ocy;&amp;scy;&amp;ucy; kaznu logo">
                <a:extLst>
                  <a:ext uri="{FF2B5EF4-FFF2-40B4-BE49-F238E27FC236}">
                    <a16:creationId xmlns:a16="http://schemas.microsoft.com/office/drawing/2014/main" id="{14E46214-F3D3-4018-80B7-E4F9553C061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504" y="6075220"/>
                <a:ext cx="760309" cy="7647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B436DC7-5F4C-45B0-94E2-426F469B08F4}"/>
                  </a:ext>
                </a:extLst>
              </p:cNvPr>
              <p:cNvSpPr txBox="1"/>
              <p:nvPr/>
            </p:nvSpPr>
            <p:spPr>
              <a:xfrm>
                <a:off x="702343" y="6211297"/>
                <a:ext cx="20882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kaznu.kz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sciencepark.kz</a:t>
                </a:r>
                <a:endParaRPr lang="ru-RU" sz="1200" b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  <p:pic>
          <p:nvPicPr>
            <p:cNvPr id="30" name="Рисунок 10">
              <a:extLst>
                <a:ext uri="{FF2B5EF4-FFF2-40B4-BE49-F238E27FC236}">
                  <a16:creationId xmlns:a16="http://schemas.microsoft.com/office/drawing/2014/main" id="{8A8DAD15-3B8D-474F-952A-554329759F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1682" y="6108993"/>
              <a:ext cx="2644857" cy="7062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7640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9E9F0A7-7DEA-4460-9680-D62426D45802}"/>
              </a:ext>
            </a:extLst>
          </p:cNvPr>
          <p:cNvSpPr txBox="1"/>
          <p:nvPr/>
        </p:nvSpPr>
        <p:spPr>
          <a:xfrm>
            <a:off x="1223673" y="4774296"/>
            <a:ext cx="10459406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 err="1">
                <a:solidFill>
                  <a:srgbClr val="00ADEF"/>
                </a:solidFill>
                <a:ea typeface="+mn-lt"/>
                <a:cs typeface="+mn-lt"/>
              </a:rPr>
              <a:t>Поля</a:t>
            </a:r>
            <a:r>
              <a:rPr lang="en-US" sz="2000" b="1" dirty="0">
                <a:solidFill>
                  <a:srgbClr val="00ADEF"/>
                </a:solidFill>
                <a:ea typeface="+mn-lt"/>
                <a:cs typeface="+mn-lt"/>
              </a:rPr>
              <a:t> (</a:t>
            </a:r>
            <a:r>
              <a:rPr lang="en-US" sz="2000" b="1" dirty="0" err="1">
                <a:solidFill>
                  <a:srgbClr val="00ADEF"/>
                </a:solidFill>
                <a:ea typeface="+mn-lt"/>
                <a:cs typeface="+mn-lt"/>
              </a:rPr>
              <a:t>переменные</a:t>
            </a:r>
            <a:r>
              <a:rPr lang="en-US" sz="2000" b="1" dirty="0">
                <a:solidFill>
                  <a:srgbClr val="00ADEF"/>
                </a:solidFill>
                <a:ea typeface="+mn-lt"/>
                <a:cs typeface="+mn-lt"/>
              </a:rPr>
              <a:t> </a:t>
            </a:r>
            <a:r>
              <a:rPr lang="en-US" sz="2000" b="1" dirty="0" err="1">
                <a:solidFill>
                  <a:srgbClr val="00ADEF"/>
                </a:solidFill>
                <a:ea typeface="+mn-lt"/>
                <a:cs typeface="+mn-lt"/>
              </a:rPr>
              <a:t>класса</a:t>
            </a:r>
            <a:r>
              <a:rPr lang="en-US" sz="2000" b="1" dirty="0">
                <a:solidFill>
                  <a:srgbClr val="00ADEF"/>
                </a:solidFill>
                <a:ea typeface="+mn-lt"/>
                <a:cs typeface="+mn-lt"/>
              </a:rPr>
              <a:t> и </a:t>
            </a:r>
            <a:r>
              <a:rPr lang="en-US" sz="2000" b="1" dirty="0" err="1">
                <a:solidFill>
                  <a:srgbClr val="00ADEF"/>
                </a:solidFill>
                <a:ea typeface="+mn-lt"/>
                <a:cs typeface="+mn-lt"/>
              </a:rPr>
              <a:t>объекта</a:t>
            </a:r>
            <a:r>
              <a:rPr lang="en-US" sz="2000" b="1" dirty="0">
                <a:solidFill>
                  <a:srgbClr val="00ADEF"/>
                </a:solidFill>
                <a:ea typeface="+mn-lt"/>
                <a:cs typeface="+mn-lt"/>
              </a:rPr>
              <a:t>)</a:t>
            </a:r>
            <a:r>
              <a:rPr lang="en-US" sz="2000" b="1" dirty="0">
                <a:solidFill>
                  <a:srgbClr val="FF6C3A"/>
                </a:solidFill>
                <a:ea typeface="+mn-lt"/>
                <a:cs typeface="+mn-lt"/>
              </a:rPr>
              <a:t> 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- </a:t>
            </a:r>
            <a:r>
              <a:rPr lang="en-US" sz="2000" dirty="0" err="1">
                <a:solidFill>
                  <a:srgbClr val="000000"/>
                </a:solidFill>
                <a:ea typeface="+mn-lt"/>
                <a:cs typeface="+mn-lt"/>
              </a:rPr>
              <a:t>представляют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000000"/>
                </a:solidFill>
                <a:ea typeface="+mn-lt"/>
                <a:cs typeface="+mn-lt"/>
              </a:rPr>
              <a:t>собой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000000"/>
                </a:solidFill>
                <a:ea typeface="+mn-lt"/>
                <a:cs typeface="+mn-lt"/>
              </a:rPr>
              <a:t>свойста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. </a:t>
            </a:r>
            <a:r>
              <a:rPr lang="en-US" sz="2000" dirty="0" err="1">
                <a:solidFill>
                  <a:srgbClr val="000000"/>
                </a:solidFill>
                <a:ea typeface="+mn-lt"/>
                <a:cs typeface="+mn-lt"/>
              </a:rPr>
              <a:t>То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000000"/>
                </a:solidFill>
                <a:ea typeface="+mn-lt"/>
                <a:cs typeface="+mn-lt"/>
              </a:rPr>
              <a:t>есть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000000"/>
                </a:solidFill>
                <a:ea typeface="+mn-lt"/>
                <a:cs typeface="+mn-lt"/>
              </a:rPr>
              <a:t>состояние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000000"/>
                </a:solidFill>
                <a:ea typeface="+mn-lt"/>
                <a:cs typeface="+mn-lt"/>
              </a:rPr>
              <a:t>объекта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000000"/>
                </a:solidFill>
                <a:ea typeface="+mn-lt"/>
                <a:cs typeface="+mn-lt"/>
              </a:rPr>
              <a:t>или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rgbClr val="000000"/>
                </a:solidFill>
                <a:ea typeface="+mn-lt"/>
                <a:cs typeface="+mn-lt"/>
              </a:rPr>
              <a:t>класса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 в </a:t>
            </a:r>
            <a:r>
              <a:rPr lang="en-US" sz="2000" dirty="0" err="1">
                <a:solidFill>
                  <a:srgbClr val="000000"/>
                </a:solidFill>
                <a:ea typeface="+mn-lt"/>
                <a:cs typeface="+mn-lt"/>
              </a:rPr>
              <a:t>целом</a:t>
            </a:r>
            <a:r>
              <a:rPr lang="en-US" sz="2000" dirty="0">
                <a:solidFill>
                  <a:srgbClr val="000000"/>
                </a:solidFill>
                <a:ea typeface="+mn-lt"/>
                <a:cs typeface="+mn-lt"/>
              </a:rPr>
              <a:t>.</a:t>
            </a:r>
            <a:endParaRPr lang="en-US" sz="2000" dirty="0">
              <a:ea typeface="+mn-lt"/>
              <a:cs typeface="+mn-lt"/>
            </a:endParaRPr>
          </a:p>
          <a:p>
            <a:endParaRPr lang="en-US" sz="2000" i="1" dirty="0">
              <a:cs typeface="Calibri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EF30C47-E766-47F1-A19B-B1A515C24892}"/>
              </a:ext>
            </a:extLst>
          </p:cNvPr>
          <p:cNvSpPr/>
          <p:nvPr/>
        </p:nvSpPr>
        <p:spPr>
          <a:xfrm>
            <a:off x="1738811" y="3732622"/>
            <a:ext cx="1909822" cy="530507"/>
          </a:xfrm>
          <a:prstGeom prst="roundRect">
            <a:avLst/>
          </a:prstGeom>
          <a:solidFill>
            <a:srgbClr val="00ADEF"/>
          </a:solidFill>
          <a:ln>
            <a:solidFill>
              <a:srgbClr val="00AD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 err="1">
                <a:ea typeface="+mn-lt"/>
                <a:cs typeface="+mn-lt"/>
              </a:rPr>
              <a:t>active_satellites</a:t>
            </a:r>
            <a:endParaRPr lang="en-US" b="1" dirty="0">
              <a:cs typeface="Calibri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6712623-0268-42EE-AD40-13E846A85A03}"/>
              </a:ext>
            </a:extLst>
          </p:cNvPr>
          <p:cNvSpPr/>
          <p:nvPr/>
        </p:nvSpPr>
        <p:spPr>
          <a:xfrm>
            <a:off x="7606496" y="3733681"/>
            <a:ext cx="1466125" cy="540152"/>
          </a:xfrm>
          <a:prstGeom prst="roundRect">
            <a:avLst/>
          </a:prstGeom>
          <a:solidFill>
            <a:srgbClr val="00ADEF"/>
          </a:solidFill>
          <a:ln>
            <a:solidFill>
              <a:srgbClr val="00AD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 err="1">
                <a:cs typeface="Calibri"/>
              </a:rPr>
              <a:t>work_mode</a:t>
            </a:r>
            <a:endParaRPr lang="en-US" dirty="0" err="1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0EDACBA-54AE-4C27-82F4-222324A91F12}"/>
              </a:ext>
            </a:extLst>
          </p:cNvPr>
          <p:cNvSpPr/>
          <p:nvPr/>
        </p:nvSpPr>
        <p:spPr>
          <a:xfrm>
            <a:off x="9307056" y="3732269"/>
            <a:ext cx="1466125" cy="540152"/>
          </a:xfrm>
          <a:prstGeom prst="roundRect">
            <a:avLst/>
          </a:prstGeom>
          <a:solidFill>
            <a:srgbClr val="00ADEF"/>
          </a:solidFill>
          <a:ln>
            <a:solidFill>
              <a:srgbClr val="00AD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cs typeface="Calibri"/>
              </a:rPr>
              <a:t>name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7E21B1-E94E-4B6D-9D59-5A0628BE6D41}"/>
              </a:ext>
            </a:extLst>
          </p:cNvPr>
          <p:cNvGrpSpPr/>
          <p:nvPr/>
        </p:nvGrpSpPr>
        <p:grpSpPr>
          <a:xfrm>
            <a:off x="1335341" y="664202"/>
            <a:ext cx="8785446" cy="2547059"/>
            <a:chOff x="1335341" y="933690"/>
            <a:chExt cx="8785446" cy="2547059"/>
          </a:xfrm>
        </p:grpSpPr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AE4EB7AB-6F75-41FC-B108-28BCCD3235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7273" t="19188" r="25061" b="6642"/>
            <a:stretch/>
          </p:blipFill>
          <p:spPr>
            <a:xfrm>
              <a:off x="8216715" y="1471628"/>
              <a:ext cx="1904072" cy="196954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3" name="Picture 3">
              <a:extLst>
                <a:ext uri="{FF2B5EF4-FFF2-40B4-BE49-F238E27FC236}">
                  <a16:creationId xmlns:a16="http://schemas.microsoft.com/office/drawing/2014/main" id="{701CD418-293C-4595-9BC3-EB3A16741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35341" y="1479301"/>
              <a:ext cx="2733431" cy="2001448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EFB4E3B-59B6-4C98-A6D1-2B886C7EC654}"/>
                </a:ext>
              </a:extLst>
            </p:cNvPr>
            <p:cNvSpPr txBox="1"/>
            <p:nvPr/>
          </p:nvSpPr>
          <p:spPr>
            <a:xfrm>
              <a:off x="1888602" y="962628"/>
              <a:ext cx="163395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/>
                <a:t>Класс</a:t>
              </a:r>
              <a:r>
                <a:rPr lang="en-US" b="1" dirty="0"/>
                <a:t> Satellite</a:t>
              </a:r>
              <a:endParaRPr lang="en-US" b="1" dirty="0">
                <a:cs typeface="Calibri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5790B4E-9E4F-4EFE-9080-09D9AB92233F}"/>
                </a:ext>
              </a:extLst>
            </p:cNvPr>
            <p:cNvSpPr txBox="1"/>
            <p:nvPr/>
          </p:nvSpPr>
          <p:spPr>
            <a:xfrm>
              <a:off x="8370424" y="933690"/>
              <a:ext cx="1633959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b="1" dirty="0" err="1"/>
                <a:t>Объект</a:t>
              </a:r>
              <a:r>
                <a:rPr lang="en-US" b="1" dirty="0"/>
                <a:t> </a:t>
              </a:r>
              <a:r>
                <a:rPr lang="en-US" b="1" dirty="0" err="1"/>
                <a:t>unisat</a:t>
              </a:r>
              <a:endParaRPr lang="en-US" b="1" dirty="0" err="1">
                <a:cs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ABE1DDC-0329-4F98-B995-B436791EDDA5}"/>
              </a:ext>
            </a:extLst>
          </p:cNvPr>
          <p:cNvSpPr txBox="1"/>
          <p:nvPr/>
        </p:nvSpPr>
        <p:spPr>
          <a:xfrm>
            <a:off x="1599235" y="3268506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 err="1"/>
              <a:t>Переменные</a:t>
            </a:r>
            <a:r>
              <a:rPr lang="en-US" i="1" dirty="0"/>
              <a:t> </a:t>
            </a:r>
            <a:r>
              <a:rPr lang="en-US" i="1" dirty="0" err="1"/>
              <a:t>класса</a:t>
            </a:r>
            <a:r>
              <a:rPr lang="en-US" i="1" dirty="0"/>
              <a:t>:</a:t>
            </a:r>
            <a:endParaRPr lang="en-US" i="1" dirty="0">
              <a:cs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C688FAD-4B9F-4EA3-AD4A-CC6C804AF2A7}"/>
              </a:ext>
            </a:extLst>
          </p:cNvPr>
          <p:cNvSpPr txBox="1"/>
          <p:nvPr/>
        </p:nvSpPr>
        <p:spPr>
          <a:xfrm>
            <a:off x="7936375" y="3258860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 err="1"/>
              <a:t>Переменные</a:t>
            </a:r>
            <a:r>
              <a:rPr lang="en-US" i="1" dirty="0"/>
              <a:t> </a:t>
            </a:r>
            <a:r>
              <a:rPr lang="en-US" i="1" dirty="0" err="1"/>
              <a:t>объекта</a:t>
            </a:r>
            <a:r>
              <a:rPr lang="en-US" i="1" dirty="0"/>
              <a:t>:</a:t>
            </a:r>
            <a:endParaRPr lang="en-US" i="1" dirty="0">
              <a:cs typeface="Calibri"/>
            </a:endParaRPr>
          </a:p>
        </p:txBody>
      </p:sp>
      <p:grpSp>
        <p:nvGrpSpPr>
          <p:cNvPr id="6" name="Группа 8">
            <a:extLst>
              <a:ext uri="{FF2B5EF4-FFF2-40B4-BE49-F238E27FC236}">
                <a16:creationId xmlns:a16="http://schemas.microsoft.com/office/drawing/2014/main" id="{008A66EB-9561-400D-8982-38226309B49C}"/>
              </a:ext>
            </a:extLst>
          </p:cNvPr>
          <p:cNvGrpSpPr/>
          <p:nvPr/>
        </p:nvGrpSpPr>
        <p:grpSpPr>
          <a:xfrm>
            <a:off x="0" y="6016564"/>
            <a:ext cx="12192000" cy="838253"/>
            <a:chOff x="0" y="6025857"/>
            <a:chExt cx="12192000" cy="838253"/>
          </a:xfrm>
        </p:grpSpPr>
        <p:grpSp>
          <p:nvGrpSpPr>
            <p:cNvPr id="19" name="Группа 9">
              <a:extLst>
                <a:ext uri="{FF2B5EF4-FFF2-40B4-BE49-F238E27FC236}">
                  <a16:creationId xmlns:a16="http://schemas.microsoft.com/office/drawing/2014/main" id="{CC1A85B2-A637-4D18-9D3A-8C662BAF771A}"/>
                </a:ext>
              </a:extLst>
            </p:cNvPr>
            <p:cNvGrpSpPr/>
            <p:nvPr/>
          </p:nvGrpSpPr>
          <p:grpSpPr>
            <a:xfrm>
              <a:off x="0" y="6025857"/>
              <a:ext cx="12192000" cy="838253"/>
              <a:chOff x="0" y="6025857"/>
              <a:chExt cx="12192000" cy="838253"/>
            </a:xfrm>
          </p:grpSpPr>
          <p:sp>
            <p:nvSpPr>
              <p:cNvPr id="21" name="Прямоугольник 11">
                <a:extLst>
                  <a:ext uri="{FF2B5EF4-FFF2-40B4-BE49-F238E27FC236}">
                    <a16:creationId xmlns:a16="http://schemas.microsoft.com/office/drawing/2014/main" id="{DC4E2D3A-BCC1-417F-BF18-A1B19F8577E2}"/>
                  </a:ext>
                </a:extLst>
              </p:cNvPr>
              <p:cNvSpPr/>
              <p:nvPr/>
            </p:nvSpPr>
            <p:spPr>
              <a:xfrm>
                <a:off x="0" y="6025857"/>
                <a:ext cx="12192000" cy="836713"/>
              </a:xfrm>
              <a:prstGeom prst="rect">
                <a:avLst/>
              </a:prstGeom>
              <a:solidFill>
                <a:srgbClr val="00AD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22" name="Рисунок 12">
                <a:extLst>
                  <a:ext uri="{FF2B5EF4-FFF2-40B4-BE49-F238E27FC236}">
                    <a16:creationId xmlns:a16="http://schemas.microsoft.com/office/drawing/2014/main" id="{BEE7F0DB-30FD-4A4D-A790-0BA3F8F2BF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85414" y="6025857"/>
                <a:ext cx="5401429" cy="838253"/>
              </a:xfrm>
              <a:prstGeom prst="rect">
                <a:avLst/>
              </a:prstGeom>
            </p:spPr>
          </p:pic>
          <p:pic>
            <p:nvPicPr>
              <p:cNvPr id="23" name="Picture 22" descr="&amp;Kcy;&amp;acy;&amp;rcy;&amp;tcy;&amp;icy;&amp;ncy;&amp;kcy;&amp;icy; &amp;pcy;&amp;ocy; &amp;zcy;&amp;acy;&amp;pcy;&amp;rcy;&amp;ocy;&amp;scy;&amp;ucy; kaznu logo">
                <a:extLst>
                  <a:ext uri="{FF2B5EF4-FFF2-40B4-BE49-F238E27FC236}">
                    <a16:creationId xmlns:a16="http://schemas.microsoft.com/office/drawing/2014/main" id="{11BB2752-6C2E-40E0-87D5-F53904AA6D7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504" y="6075220"/>
                <a:ext cx="760309" cy="7647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6043CD2-C764-49AD-8250-98278D3BBC3A}"/>
                  </a:ext>
                </a:extLst>
              </p:cNvPr>
              <p:cNvSpPr txBox="1"/>
              <p:nvPr/>
            </p:nvSpPr>
            <p:spPr>
              <a:xfrm>
                <a:off x="702343" y="6211297"/>
                <a:ext cx="208823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kaznu.kz</a:t>
                </a:r>
              </a:p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sciencepark.kz</a:t>
                </a:r>
                <a:endParaRPr lang="ru-RU" sz="1200" b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</p:txBody>
          </p:sp>
        </p:grpSp>
        <p:pic>
          <p:nvPicPr>
            <p:cNvPr id="20" name="Рисунок 10">
              <a:extLst>
                <a:ext uri="{FF2B5EF4-FFF2-40B4-BE49-F238E27FC236}">
                  <a16:creationId xmlns:a16="http://schemas.microsoft.com/office/drawing/2014/main" id="{B48593C2-B822-42DC-8044-146D29508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81682" y="6108993"/>
              <a:ext cx="2644857" cy="706218"/>
            </a:xfrm>
            <a:prstGeom prst="rect">
              <a:avLst/>
            </a:prstGeom>
          </p:spPr>
        </p:pic>
      </p:grp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D28D7949-E3DB-4BEB-861E-A9ACB0E05469}"/>
              </a:ext>
            </a:extLst>
          </p:cNvPr>
          <p:cNvSpPr>
            <a:spLocks noGrp="1"/>
          </p:cNvSpPr>
          <p:nvPr/>
        </p:nvSpPr>
        <p:spPr>
          <a:xfrm>
            <a:off x="0" y="0"/>
            <a:ext cx="12192000" cy="441196"/>
          </a:xfrm>
          <a:prstGeom prst="rect">
            <a:avLst/>
          </a:prstGeom>
          <a:solidFill>
            <a:srgbClr val="001D3C">
              <a:alpha val="5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b="1" dirty="0">
                <a:solidFill>
                  <a:schemeClr val="bg1"/>
                </a:solidFill>
                <a:latin typeface="Arial"/>
                <a:cs typeface="Arial"/>
              </a:rPr>
              <a:t>   6. Переменные класса и объекта</a:t>
            </a:r>
          </a:p>
        </p:txBody>
      </p:sp>
    </p:spTree>
    <p:extLst>
      <p:ext uri="{BB962C8B-B14F-4D97-AF65-F5344CB8AC3E}">
        <p14:creationId xmlns:p14="http://schemas.microsoft.com/office/powerpoint/2010/main" val="3949019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5" grpId="0" animBg="1"/>
      <p:bldP spid="15" grpId="0" animBg="1"/>
      <p:bldP spid="7" grpId="0"/>
      <p:bldP spid="18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1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Тема Office</vt:lpstr>
      <vt:lpstr>1_Тема Office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Боранбаев Азамат Қайратұлы</dc:creator>
  <cp:revision>1324</cp:revision>
  <dcterms:created xsi:type="dcterms:W3CDTF">2021-11-29T22:51:53Z</dcterms:created>
  <dcterms:modified xsi:type="dcterms:W3CDTF">2022-01-31T08:01:29Z</dcterms:modified>
</cp:coreProperties>
</file>

<file path=docProps/thumbnail.jpeg>
</file>